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9" r:id="rId2"/>
    <p:sldId id="257" r:id="rId3"/>
    <p:sldId id="280" r:id="rId4"/>
    <p:sldId id="260" r:id="rId5"/>
    <p:sldId id="279" r:id="rId6"/>
    <p:sldId id="261" r:id="rId7"/>
    <p:sldId id="281" r:id="rId8"/>
    <p:sldId id="282" r:id="rId9"/>
    <p:sldId id="263" r:id="rId10"/>
    <p:sldId id="264" r:id="rId11"/>
    <p:sldId id="285" r:id="rId12"/>
    <p:sldId id="267" r:id="rId13"/>
    <p:sldId id="271" r:id="rId14"/>
    <p:sldId id="270" r:id="rId15"/>
    <p:sldId id="288" r:id="rId16"/>
    <p:sldId id="286" r:id="rId17"/>
  </p:sldIdLst>
  <p:sldSz cx="9144000" cy="6858000" type="screen4x3"/>
  <p:notesSz cx="6858000" cy="9144000"/>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FDA5"/>
    <a:srgbClr val="6600FF"/>
    <a:srgbClr val="3333FF"/>
    <a:srgbClr val="000099"/>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D8602CA-AE26-40F4-84EE-644CEB65F7C9}" type="datetimeFigureOut">
              <a:rPr lang="en-US"/>
              <a:pPr>
                <a:defRPr/>
              </a:pPr>
              <a:t>1/19/2017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88054C7-A3BA-42E6-A421-6235E870C28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C67CFC9-4E83-405E-B653-1E961C7863D9}" type="slidenum">
              <a:rPr lang="en-US" smtClean="0"/>
              <a:pPr>
                <a:defRPr/>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B8B6312-91A7-4B06-BA63-2D0E0BAA5D64}"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DF7DA00-53EE-43CC-884E-4F4EA4F4A17A}"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DDF05EF-98CF-41F3-9ABA-B16D35D09012}"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6969CF-5E96-4792-853D-A1F71853A9F5}" type="datetimeFigureOut">
              <a:rPr lang="en-US"/>
              <a:pPr>
                <a:defRPr/>
              </a:pPr>
              <a:t>1/19/2017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84CF6B-2370-4B58-9BD8-B861E47D948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AADA49-33DD-4332-A616-0A27EEEAD191}" type="datetimeFigureOut">
              <a:rPr lang="en-US"/>
              <a:pPr>
                <a:defRPr/>
              </a:pPr>
              <a:t>1/19/2017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3C90F8-60FC-4FFB-88FC-3E094B6486A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9A2C26-9983-4E13-A7C1-7C16E5269B52}" type="datetimeFigureOut">
              <a:rPr lang="en-US"/>
              <a:pPr>
                <a:defRPr/>
              </a:pPr>
              <a:t>1/19/2017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8E5A53-7E8F-424C-BA03-6BFCABC0081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7AF316-5AF4-4D7A-96C5-15E72DED8007}" type="datetimeFigureOut">
              <a:rPr lang="en-US"/>
              <a:pPr>
                <a:defRPr/>
              </a:pPr>
              <a:t>1/19/2017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832F6B-BE79-44A0-8F54-A65517C20DD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07474E-2BD7-48EB-9149-D2F336172E92}" type="datetimeFigureOut">
              <a:rPr lang="en-US"/>
              <a:pPr>
                <a:defRPr/>
              </a:pPr>
              <a:t>1/19/2017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8DA52F-0CFA-488D-8108-1B23E12A85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8E627A0-9589-47E7-A47A-F7436B39A5B2}" type="datetimeFigureOut">
              <a:rPr lang="en-US"/>
              <a:pPr>
                <a:defRPr/>
              </a:pPr>
              <a:t>1/19/2017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922EC3-AD6D-48C6-B580-4D1400BAF7C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82D10DD-9CE2-463D-926A-1EFB0E117ABE}" type="datetimeFigureOut">
              <a:rPr lang="en-US"/>
              <a:pPr>
                <a:defRPr/>
              </a:pPr>
              <a:t>1/19/2017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6BE62C5-0EB2-427E-9E24-1C293810646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9DDF054-1D90-46AA-AB95-2B9F9E581D7D}" type="datetimeFigureOut">
              <a:rPr lang="en-US"/>
              <a:pPr>
                <a:defRPr/>
              </a:pPr>
              <a:t>1/19/2017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1A933DD-75FD-410B-AEC3-C29BF165699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26FE5AE-8A01-4CDD-B655-148EAE45C88A}" type="datetimeFigureOut">
              <a:rPr lang="en-US"/>
              <a:pPr>
                <a:defRPr/>
              </a:pPr>
              <a:t>1/19/2017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F40493E-AD07-4154-8CFD-D5C23E0EB86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91D349-8351-4A64-8863-F2D14D5CA2CC}" type="datetimeFigureOut">
              <a:rPr lang="en-US"/>
              <a:pPr>
                <a:defRPr/>
              </a:pPr>
              <a:t>1/19/2017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DD2C24-0DDD-40E5-B470-E2C6BDCC2B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655313-8E03-4ACA-8755-C4FB586CD82F}" type="datetimeFigureOut">
              <a:rPr lang="en-US"/>
              <a:pPr>
                <a:defRPr/>
              </a:pPr>
              <a:t>1/19/2017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ACF9EF-64D9-4FCA-A766-70826C0DD3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F23F449-8F80-4B3E-B459-2068F2FD5802}" type="datetimeFigureOut">
              <a:rPr lang="en-US"/>
              <a:pPr>
                <a:defRPr/>
              </a:pPr>
              <a:t>1/19/2017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FF79C98-C8DE-47CE-B36C-64FB6B9CE0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slide" Target="slide9.xml"/><Relationship Id="rId7" Type="http://schemas.openxmlformats.org/officeDocument/2006/relationships/image" Target="../media/image22.gif"/><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 Id="rId9" Type="http://schemas.openxmlformats.org/officeDocument/2006/relationships/image" Target="../media/image2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TRƯỜNG TIỂU HỌC ÁI MỘ A</a:t>
            </a:r>
          </a:p>
        </p:txBody>
      </p:sp>
      <p:sp>
        <p:nvSpPr>
          <p:cNvPr id="8" name="TextBox 7"/>
          <p:cNvSpPr txBox="1"/>
          <p:nvPr/>
        </p:nvSpPr>
        <p:spPr>
          <a:xfrm>
            <a:off x="0" y="1981200"/>
            <a:ext cx="9144000" cy="2862322"/>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PHÂN MÔN: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Luyện</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từ</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và</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câu</a:t>
            </a:r>
            <a:endPar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BÀI, TIẾT, TUẦN: </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21</a:t>
            </a:r>
            <a:endPar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BÀI: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Vị</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ngữ</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trong</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câu</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kể</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Ai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thế</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nào</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a:t>
            </a:r>
            <a:endParaRPr lang="en-US" sz="29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lvl="2" fontAlgn="auto">
              <a:lnSpc>
                <a:spcPct val="150000"/>
              </a:lnSpc>
              <a:spcBef>
                <a:spcPts val="0"/>
              </a:spcBef>
              <a:spcAft>
                <a:spcPts val="0"/>
              </a:spcAft>
              <a:defRPr/>
            </a:pP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GV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Thực</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hiện</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Nguyễn</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Thị</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Thu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Lan</a:t>
            </a:r>
            <a:endPar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3"/>
          <p:cNvSpPr txBox="1">
            <a:spLocks noChangeArrowheads="1"/>
          </p:cNvSpPr>
          <p:nvPr/>
        </p:nvSpPr>
        <p:spPr bwMode="auto">
          <a:xfrm>
            <a:off x="0" y="457200"/>
            <a:ext cx="3200400" cy="523875"/>
          </a:xfrm>
          <a:prstGeom prst="rect">
            <a:avLst/>
          </a:prstGeom>
          <a:noFill/>
          <a:ln w="9525">
            <a:noFill/>
            <a:miter lim="800000"/>
            <a:headEnd/>
            <a:tailEnd/>
          </a:ln>
        </p:spPr>
        <p:txBody>
          <a:bodyPr>
            <a:spAutoFit/>
          </a:bodyPr>
          <a:lstStyle/>
          <a:p>
            <a:pPr algn="ctr"/>
            <a:r>
              <a:rPr lang="en-US" sz="2800" b="1" u="sng">
                <a:solidFill>
                  <a:srgbClr val="6600FF"/>
                </a:solidFill>
                <a:cs typeface="Arial" charset="0"/>
              </a:rPr>
              <a:t>Luyện từ và câu</a:t>
            </a:r>
          </a:p>
        </p:txBody>
      </p:sp>
      <p:sp>
        <p:nvSpPr>
          <p:cNvPr id="11268" name="TextBox 4"/>
          <p:cNvSpPr txBox="1">
            <a:spLocks noChangeArrowheads="1"/>
          </p:cNvSpPr>
          <p:nvPr/>
        </p:nvSpPr>
        <p:spPr bwMode="auto">
          <a:xfrm>
            <a:off x="2667000" y="466725"/>
            <a:ext cx="6781800" cy="523875"/>
          </a:xfrm>
          <a:prstGeom prst="rect">
            <a:avLst/>
          </a:prstGeom>
          <a:noFill/>
          <a:ln w="9525">
            <a:noFill/>
            <a:miter lim="800000"/>
            <a:headEnd/>
            <a:tailEnd/>
          </a:ln>
        </p:spPr>
        <p:txBody>
          <a:bodyPr>
            <a:spAutoFit/>
          </a:bodyPr>
          <a:lstStyle/>
          <a:p>
            <a:pPr algn="ctr"/>
            <a:r>
              <a:rPr lang="en-US" sz="2800" b="1">
                <a:solidFill>
                  <a:srgbClr val="FF0000"/>
                </a:solidFill>
                <a:cs typeface="Arial" charset="0"/>
              </a:rPr>
              <a:t>Vị ngữ trong câu kể Ai thế nào?</a:t>
            </a:r>
          </a:p>
        </p:txBody>
      </p:sp>
      <p:sp>
        <p:nvSpPr>
          <p:cNvPr id="5" name="TextBox 4"/>
          <p:cNvSpPr txBox="1">
            <a:spLocks noChangeArrowheads="1"/>
          </p:cNvSpPr>
          <p:nvPr/>
        </p:nvSpPr>
        <p:spPr bwMode="auto">
          <a:xfrm>
            <a:off x="228600" y="2057400"/>
            <a:ext cx="8686800" cy="2246313"/>
          </a:xfrm>
          <a:prstGeom prst="rect">
            <a:avLst/>
          </a:prstGeom>
          <a:noFill/>
          <a:ln w="9525">
            <a:noFill/>
            <a:miter lim="800000"/>
            <a:headEnd/>
            <a:tailEnd/>
          </a:ln>
        </p:spPr>
        <p:txBody>
          <a:bodyPr>
            <a:spAutoFit/>
          </a:bodyPr>
          <a:lstStyle/>
          <a:p>
            <a:r>
              <a:rPr lang="en-US" sz="2800">
                <a:solidFill>
                  <a:srgbClr val="3333FF"/>
                </a:solidFill>
              </a:rPr>
              <a:t>    </a:t>
            </a:r>
            <a:r>
              <a:rPr lang="en-US" sz="2800">
                <a:solidFill>
                  <a:srgbClr val="6600FF"/>
                </a:solidFill>
              </a:rPr>
              <a:t>Cánh đại bàng rất khỏe. Mỏ đại bàng dài và rất cứng. Đôi chân của nó giống như cái móc hàng của cần cẩu. Đại bàng rất ít bay. Khi chạy trên mặt đất, nó giống như một con ngỗng cụ nhưng nhanh nhẹn hơn nhiều</a:t>
            </a:r>
            <a:r>
              <a:rPr lang="en-US" sz="2800" b="1">
                <a:solidFill>
                  <a:srgbClr val="6600FF"/>
                </a:solidFill>
              </a:rPr>
              <a:t>.</a:t>
            </a:r>
          </a:p>
        </p:txBody>
      </p:sp>
      <p:sp>
        <p:nvSpPr>
          <p:cNvPr id="6" name="TextBox 5"/>
          <p:cNvSpPr txBox="1">
            <a:spLocks noChangeArrowheads="1"/>
          </p:cNvSpPr>
          <p:nvPr/>
        </p:nvSpPr>
        <p:spPr bwMode="auto">
          <a:xfrm>
            <a:off x="228600" y="1371600"/>
            <a:ext cx="8610600" cy="523875"/>
          </a:xfrm>
          <a:prstGeom prst="rect">
            <a:avLst/>
          </a:prstGeom>
          <a:noFill/>
          <a:ln w="9525">
            <a:noFill/>
            <a:miter lim="800000"/>
            <a:headEnd/>
            <a:tailEnd/>
          </a:ln>
        </p:spPr>
        <p:txBody>
          <a:bodyPr>
            <a:spAutoFit/>
          </a:bodyPr>
          <a:lstStyle/>
          <a:p>
            <a:r>
              <a:rPr lang="en-US" sz="2800" b="1">
                <a:solidFill>
                  <a:srgbClr val="3333FF"/>
                </a:solidFill>
              </a:rPr>
              <a:t>a. Tìm các câu kể Ai thế nào? trong đoạn văn.</a:t>
            </a:r>
          </a:p>
        </p:txBody>
      </p:sp>
      <p:sp>
        <p:nvSpPr>
          <p:cNvPr id="7" name="TextBox 6"/>
          <p:cNvSpPr txBox="1"/>
          <p:nvPr/>
        </p:nvSpPr>
        <p:spPr>
          <a:xfrm>
            <a:off x="76200" y="1884363"/>
            <a:ext cx="3124200" cy="523875"/>
          </a:xfrm>
          <a:prstGeom prst="rect">
            <a:avLst/>
          </a:prstGeom>
          <a:noFill/>
        </p:spPr>
        <p:txBody>
          <a:bodyPr>
            <a:spAutoFit/>
          </a:bodyPr>
          <a:lstStyle/>
          <a:p>
            <a:pPr>
              <a:defRPr/>
            </a:pPr>
            <a:r>
              <a:rPr lang="en-US" sz="2800" dirty="0">
                <a:solidFill>
                  <a:schemeClr val="tx1">
                    <a:lumMod val="95000"/>
                    <a:lumOff val="5000"/>
                  </a:schemeClr>
                </a:solidFill>
              </a:rPr>
              <a:t>1. </a:t>
            </a:r>
            <a:r>
              <a:rPr lang="en-US" sz="2800" dirty="0" err="1">
                <a:solidFill>
                  <a:schemeClr val="tx1">
                    <a:lumMod val="95000"/>
                    <a:lumOff val="5000"/>
                  </a:schemeClr>
                </a:solidFill>
              </a:rPr>
              <a:t>Cánh</a:t>
            </a:r>
            <a:r>
              <a:rPr lang="en-US" sz="2800" dirty="0">
                <a:solidFill>
                  <a:schemeClr val="tx1">
                    <a:lumMod val="95000"/>
                    <a:lumOff val="5000"/>
                  </a:schemeClr>
                </a:solidFill>
              </a:rPr>
              <a:t> </a:t>
            </a:r>
            <a:r>
              <a:rPr lang="en-US" sz="2800" dirty="0" err="1">
                <a:solidFill>
                  <a:schemeClr val="tx1">
                    <a:lumMod val="95000"/>
                    <a:lumOff val="5000"/>
                  </a:schemeClr>
                </a:solidFill>
              </a:rPr>
              <a:t>đại</a:t>
            </a:r>
            <a:r>
              <a:rPr lang="en-US" sz="2800" dirty="0">
                <a:solidFill>
                  <a:schemeClr val="tx1">
                    <a:lumMod val="95000"/>
                    <a:lumOff val="5000"/>
                  </a:schemeClr>
                </a:solidFill>
              </a:rPr>
              <a:t> </a:t>
            </a:r>
            <a:r>
              <a:rPr lang="en-US" sz="2800" dirty="0" err="1">
                <a:solidFill>
                  <a:schemeClr val="tx1">
                    <a:lumMod val="95000"/>
                    <a:lumOff val="5000"/>
                  </a:schemeClr>
                </a:solidFill>
              </a:rPr>
              <a:t>bàng</a:t>
            </a:r>
            <a:r>
              <a:rPr lang="en-US" sz="2800" dirty="0">
                <a:solidFill>
                  <a:schemeClr val="tx1">
                    <a:lumMod val="95000"/>
                    <a:lumOff val="5000"/>
                  </a:schemeClr>
                </a:solidFill>
              </a:rPr>
              <a:t> </a:t>
            </a:r>
          </a:p>
        </p:txBody>
      </p:sp>
      <p:sp>
        <p:nvSpPr>
          <p:cNvPr id="8" name="TextBox 7"/>
          <p:cNvSpPr txBox="1">
            <a:spLocks noChangeArrowheads="1"/>
          </p:cNvSpPr>
          <p:nvPr/>
        </p:nvSpPr>
        <p:spPr bwMode="auto">
          <a:xfrm>
            <a:off x="76200" y="2646363"/>
            <a:ext cx="2819400" cy="533400"/>
          </a:xfrm>
          <a:prstGeom prst="rect">
            <a:avLst/>
          </a:prstGeom>
          <a:noFill/>
          <a:ln w="9525">
            <a:noFill/>
            <a:miter lim="800000"/>
            <a:headEnd/>
            <a:tailEnd/>
          </a:ln>
        </p:spPr>
        <p:txBody>
          <a:bodyPr>
            <a:spAutoFit/>
          </a:bodyPr>
          <a:lstStyle/>
          <a:p>
            <a:r>
              <a:rPr lang="en-US" sz="2800"/>
              <a:t>2. Mỏ đại bàng </a:t>
            </a:r>
          </a:p>
        </p:txBody>
      </p:sp>
      <p:sp>
        <p:nvSpPr>
          <p:cNvPr id="10" name="TextBox 9"/>
          <p:cNvSpPr txBox="1">
            <a:spLocks noChangeArrowheads="1"/>
          </p:cNvSpPr>
          <p:nvPr/>
        </p:nvSpPr>
        <p:spPr bwMode="auto">
          <a:xfrm>
            <a:off x="76200" y="3408363"/>
            <a:ext cx="3200400" cy="523875"/>
          </a:xfrm>
          <a:prstGeom prst="rect">
            <a:avLst/>
          </a:prstGeom>
          <a:noFill/>
          <a:ln w="9525">
            <a:noFill/>
            <a:miter lim="800000"/>
            <a:headEnd/>
            <a:tailEnd/>
          </a:ln>
        </p:spPr>
        <p:txBody>
          <a:bodyPr>
            <a:spAutoFit/>
          </a:bodyPr>
          <a:lstStyle/>
          <a:p>
            <a:r>
              <a:rPr lang="en-US" sz="2800"/>
              <a:t>3. Đôi chân của nó</a:t>
            </a:r>
          </a:p>
        </p:txBody>
      </p:sp>
      <p:sp>
        <p:nvSpPr>
          <p:cNvPr id="11" name="TextBox 10"/>
          <p:cNvSpPr txBox="1">
            <a:spLocks noChangeArrowheads="1"/>
          </p:cNvSpPr>
          <p:nvPr/>
        </p:nvSpPr>
        <p:spPr bwMode="auto">
          <a:xfrm>
            <a:off x="0" y="4333875"/>
            <a:ext cx="2209800" cy="522288"/>
          </a:xfrm>
          <a:prstGeom prst="rect">
            <a:avLst/>
          </a:prstGeom>
          <a:noFill/>
          <a:ln w="9525">
            <a:noFill/>
            <a:miter lim="800000"/>
            <a:headEnd/>
            <a:tailEnd/>
          </a:ln>
        </p:spPr>
        <p:txBody>
          <a:bodyPr>
            <a:spAutoFit/>
          </a:bodyPr>
          <a:lstStyle/>
          <a:p>
            <a:r>
              <a:rPr lang="en-US" sz="2800"/>
              <a:t> 4. Đại bàng </a:t>
            </a:r>
          </a:p>
        </p:txBody>
      </p:sp>
      <p:sp>
        <p:nvSpPr>
          <p:cNvPr id="12" name="TextBox 11"/>
          <p:cNvSpPr txBox="1"/>
          <p:nvPr/>
        </p:nvSpPr>
        <p:spPr>
          <a:xfrm>
            <a:off x="2895600" y="1884363"/>
            <a:ext cx="1981200" cy="533400"/>
          </a:xfrm>
          <a:prstGeom prst="rect">
            <a:avLst/>
          </a:prstGeom>
          <a:noFill/>
        </p:spPr>
        <p:txBody>
          <a:bodyPr>
            <a:spAutoFit/>
          </a:bodyPr>
          <a:lstStyle/>
          <a:p>
            <a:pPr>
              <a:defRPr/>
            </a:pPr>
            <a:r>
              <a:rPr lang="en-US" sz="2800" dirty="0" err="1">
                <a:solidFill>
                  <a:schemeClr val="tx1">
                    <a:lumMod val="95000"/>
                    <a:lumOff val="5000"/>
                  </a:schemeClr>
                </a:solidFill>
              </a:rPr>
              <a:t>rất</a:t>
            </a:r>
            <a:r>
              <a:rPr lang="en-US" sz="2800" dirty="0">
                <a:solidFill>
                  <a:schemeClr val="tx1">
                    <a:lumMod val="95000"/>
                    <a:lumOff val="5000"/>
                  </a:schemeClr>
                </a:solidFill>
              </a:rPr>
              <a:t> </a:t>
            </a:r>
            <a:r>
              <a:rPr lang="en-US" sz="2800" dirty="0" err="1">
                <a:solidFill>
                  <a:schemeClr val="tx1">
                    <a:lumMod val="95000"/>
                    <a:lumOff val="5000"/>
                  </a:schemeClr>
                </a:solidFill>
              </a:rPr>
              <a:t>khỏe</a:t>
            </a:r>
            <a:r>
              <a:rPr lang="en-US" sz="2800" dirty="0">
                <a:solidFill>
                  <a:schemeClr val="tx1">
                    <a:lumMod val="95000"/>
                    <a:lumOff val="5000"/>
                  </a:schemeClr>
                </a:solidFill>
              </a:rPr>
              <a:t>.</a:t>
            </a:r>
          </a:p>
        </p:txBody>
      </p:sp>
      <p:sp>
        <p:nvSpPr>
          <p:cNvPr id="13" name="TextBox 12"/>
          <p:cNvSpPr txBox="1"/>
          <p:nvPr/>
        </p:nvSpPr>
        <p:spPr>
          <a:xfrm>
            <a:off x="2590800" y="2657475"/>
            <a:ext cx="3124200" cy="522288"/>
          </a:xfrm>
          <a:prstGeom prst="rect">
            <a:avLst/>
          </a:prstGeom>
          <a:noFill/>
        </p:spPr>
        <p:txBody>
          <a:bodyPr>
            <a:spAutoFit/>
          </a:bodyPr>
          <a:lstStyle/>
          <a:p>
            <a:pPr>
              <a:defRPr/>
            </a:pPr>
            <a:r>
              <a:rPr lang="en-US" sz="2800" dirty="0" err="1">
                <a:solidFill>
                  <a:schemeClr val="tx1">
                    <a:lumMod val="95000"/>
                    <a:lumOff val="5000"/>
                  </a:schemeClr>
                </a:solidFill>
              </a:rPr>
              <a:t>dài</a:t>
            </a:r>
            <a:r>
              <a:rPr lang="en-US" sz="2800" dirty="0">
                <a:solidFill>
                  <a:schemeClr val="tx1">
                    <a:lumMod val="95000"/>
                    <a:lumOff val="5000"/>
                  </a:schemeClr>
                </a:solidFill>
              </a:rPr>
              <a:t> </a:t>
            </a:r>
            <a:r>
              <a:rPr lang="en-US" sz="2800" dirty="0" err="1">
                <a:solidFill>
                  <a:schemeClr val="tx1">
                    <a:lumMod val="95000"/>
                    <a:lumOff val="5000"/>
                  </a:schemeClr>
                </a:solidFill>
              </a:rPr>
              <a:t>và</a:t>
            </a:r>
            <a:r>
              <a:rPr lang="en-US" sz="2800" dirty="0">
                <a:solidFill>
                  <a:schemeClr val="tx1">
                    <a:lumMod val="95000"/>
                    <a:lumOff val="5000"/>
                  </a:schemeClr>
                </a:solidFill>
              </a:rPr>
              <a:t> </a:t>
            </a:r>
            <a:r>
              <a:rPr lang="en-US" sz="2800" dirty="0" err="1">
                <a:solidFill>
                  <a:schemeClr val="tx1">
                    <a:lumMod val="95000"/>
                    <a:lumOff val="5000"/>
                  </a:schemeClr>
                </a:solidFill>
              </a:rPr>
              <a:t>rất</a:t>
            </a:r>
            <a:r>
              <a:rPr lang="en-US" sz="2800" dirty="0">
                <a:solidFill>
                  <a:schemeClr val="tx1">
                    <a:lumMod val="95000"/>
                    <a:lumOff val="5000"/>
                  </a:schemeClr>
                </a:solidFill>
              </a:rPr>
              <a:t> </a:t>
            </a:r>
            <a:r>
              <a:rPr lang="en-US" sz="2800" dirty="0" err="1">
                <a:solidFill>
                  <a:schemeClr val="tx1">
                    <a:lumMod val="95000"/>
                    <a:lumOff val="5000"/>
                  </a:schemeClr>
                </a:solidFill>
              </a:rPr>
              <a:t>cứng</a:t>
            </a:r>
            <a:r>
              <a:rPr lang="en-US" sz="2800" dirty="0">
                <a:solidFill>
                  <a:schemeClr val="tx1">
                    <a:lumMod val="95000"/>
                    <a:lumOff val="5000"/>
                  </a:schemeClr>
                </a:solidFill>
              </a:rPr>
              <a:t>. </a:t>
            </a:r>
          </a:p>
        </p:txBody>
      </p:sp>
      <p:sp>
        <p:nvSpPr>
          <p:cNvPr id="14" name="TextBox 13"/>
          <p:cNvSpPr txBox="1"/>
          <p:nvPr/>
        </p:nvSpPr>
        <p:spPr>
          <a:xfrm>
            <a:off x="3124200" y="3419475"/>
            <a:ext cx="6400800" cy="522288"/>
          </a:xfrm>
          <a:prstGeom prst="rect">
            <a:avLst/>
          </a:prstGeom>
          <a:noFill/>
        </p:spPr>
        <p:txBody>
          <a:bodyPr>
            <a:spAutoFit/>
          </a:bodyPr>
          <a:lstStyle/>
          <a:p>
            <a:pPr>
              <a:defRPr/>
            </a:pPr>
            <a:r>
              <a:rPr lang="en-US" sz="2800" dirty="0" err="1">
                <a:solidFill>
                  <a:schemeClr val="tx1">
                    <a:lumMod val="95000"/>
                    <a:lumOff val="5000"/>
                  </a:schemeClr>
                </a:solidFill>
              </a:rPr>
              <a:t>giống</a:t>
            </a:r>
            <a:r>
              <a:rPr lang="en-US" sz="2800" dirty="0">
                <a:solidFill>
                  <a:schemeClr val="tx1">
                    <a:lumMod val="95000"/>
                    <a:lumOff val="5000"/>
                  </a:schemeClr>
                </a:solidFill>
              </a:rPr>
              <a:t> </a:t>
            </a:r>
            <a:r>
              <a:rPr lang="en-US" sz="2800" dirty="0" err="1">
                <a:solidFill>
                  <a:schemeClr val="tx1">
                    <a:lumMod val="95000"/>
                    <a:lumOff val="5000"/>
                  </a:schemeClr>
                </a:solidFill>
              </a:rPr>
              <a:t>như</a:t>
            </a:r>
            <a:r>
              <a:rPr lang="en-US" sz="2800" dirty="0">
                <a:solidFill>
                  <a:schemeClr val="tx1">
                    <a:lumMod val="95000"/>
                    <a:lumOff val="5000"/>
                  </a:schemeClr>
                </a:solidFill>
              </a:rPr>
              <a:t> </a:t>
            </a:r>
            <a:r>
              <a:rPr lang="en-US" sz="2800" dirty="0" err="1">
                <a:solidFill>
                  <a:schemeClr val="tx1">
                    <a:lumMod val="95000"/>
                    <a:lumOff val="5000"/>
                  </a:schemeClr>
                </a:solidFill>
              </a:rPr>
              <a:t>cái</a:t>
            </a:r>
            <a:r>
              <a:rPr lang="en-US" sz="2800" dirty="0">
                <a:solidFill>
                  <a:schemeClr val="tx1">
                    <a:lumMod val="95000"/>
                    <a:lumOff val="5000"/>
                  </a:schemeClr>
                </a:solidFill>
              </a:rPr>
              <a:t> </a:t>
            </a:r>
            <a:r>
              <a:rPr lang="en-US" sz="2800" dirty="0" err="1">
                <a:solidFill>
                  <a:schemeClr val="tx1">
                    <a:lumMod val="95000"/>
                    <a:lumOff val="5000"/>
                  </a:schemeClr>
                </a:solidFill>
              </a:rPr>
              <a:t>móc</a:t>
            </a:r>
            <a:r>
              <a:rPr lang="en-US" sz="2800" dirty="0">
                <a:solidFill>
                  <a:schemeClr val="tx1">
                    <a:lumMod val="95000"/>
                    <a:lumOff val="5000"/>
                  </a:schemeClr>
                </a:solidFill>
              </a:rPr>
              <a:t> </a:t>
            </a:r>
            <a:r>
              <a:rPr lang="en-US" sz="2800" dirty="0" err="1">
                <a:solidFill>
                  <a:schemeClr val="tx1">
                    <a:lumMod val="95000"/>
                    <a:lumOff val="5000"/>
                  </a:schemeClr>
                </a:solidFill>
              </a:rPr>
              <a:t>hàng</a:t>
            </a:r>
            <a:r>
              <a:rPr lang="en-US" sz="2800" dirty="0">
                <a:solidFill>
                  <a:schemeClr val="tx1">
                    <a:lumMod val="95000"/>
                    <a:lumOff val="5000"/>
                  </a:schemeClr>
                </a:solidFill>
              </a:rPr>
              <a:t> </a:t>
            </a:r>
            <a:r>
              <a:rPr lang="en-US" sz="2800" dirty="0" err="1">
                <a:solidFill>
                  <a:schemeClr val="tx1">
                    <a:lumMod val="95000"/>
                    <a:lumOff val="5000"/>
                  </a:schemeClr>
                </a:solidFill>
              </a:rPr>
              <a:t>của</a:t>
            </a:r>
            <a:r>
              <a:rPr lang="en-US" sz="2800" dirty="0">
                <a:solidFill>
                  <a:schemeClr val="tx1">
                    <a:lumMod val="95000"/>
                    <a:lumOff val="5000"/>
                  </a:schemeClr>
                </a:solidFill>
              </a:rPr>
              <a:t> </a:t>
            </a:r>
            <a:r>
              <a:rPr lang="en-US" sz="2800" dirty="0" err="1">
                <a:solidFill>
                  <a:schemeClr val="tx1">
                    <a:lumMod val="95000"/>
                    <a:lumOff val="5000"/>
                  </a:schemeClr>
                </a:solidFill>
              </a:rPr>
              <a:t>cần</a:t>
            </a:r>
            <a:r>
              <a:rPr lang="en-US" sz="2800" dirty="0">
                <a:solidFill>
                  <a:schemeClr val="tx1">
                    <a:lumMod val="95000"/>
                    <a:lumOff val="5000"/>
                  </a:schemeClr>
                </a:solidFill>
              </a:rPr>
              <a:t> </a:t>
            </a:r>
            <a:r>
              <a:rPr lang="en-US" sz="2800" dirty="0" err="1">
                <a:solidFill>
                  <a:schemeClr val="tx1">
                    <a:lumMod val="95000"/>
                    <a:lumOff val="5000"/>
                  </a:schemeClr>
                </a:solidFill>
              </a:rPr>
              <a:t>cẩu</a:t>
            </a:r>
            <a:r>
              <a:rPr lang="en-US" sz="2800" dirty="0">
                <a:solidFill>
                  <a:schemeClr val="tx1">
                    <a:lumMod val="95000"/>
                    <a:lumOff val="5000"/>
                  </a:schemeClr>
                </a:solidFill>
              </a:rPr>
              <a:t>. </a:t>
            </a:r>
          </a:p>
        </p:txBody>
      </p:sp>
      <p:sp>
        <p:nvSpPr>
          <p:cNvPr id="15" name="TextBox 14"/>
          <p:cNvSpPr txBox="1"/>
          <p:nvPr/>
        </p:nvSpPr>
        <p:spPr>
          <a:xfrm>
            <a:off x="2057400" y="4343400"/>
            <a:ext cx="1905000" cy="523875"/>
          </a:xfrm>
          <a:prstGeom prst="rect">
            <a:avLst/>
          </a:prstGeom>
          <a:noFill/>
        </p:spPr>
        <p:txBody>
          <a:bodyPr>
            <a:spAutoFit/>
          </a:bodyPr>
          <a:lstStyle/>
          <a:p>
            <a:pPr>
              <a:defRPr/>
            </a:pPr>
            <a:r>
              <a:rPr lang="en-US" sz="2800" dirty="0" err="1">
                <a:solidFill>
                  <a:schemeClr val="tx1">
                    <a:lumMod val="95000"/>
                    <a:lumOff val="5000"/>
                  </a:schemeClr>
                </a:solidFill>
              </a:rPr>
              <a:t>rất</a:t>
            </a:r>
            <a:r>
              <a:rPr lang="en-US" sz="2800" dirty="0">
                <a:solidFill>
                  <a:schemeClr val="tx1">
                    <a:lumMod val="95000"/>
                    <a:lumOff val="5000"/>
                  </a:schemeClr>
                </a:solidFill>
              </a:rPr>
              <a:t> </a:t>
            </a:r>
            <a:r>
              <a:rPr lang="en-US" sz="2800" dirty="0" err="1">
                <a:solidFill>
                  <a:schemeClr val="tx1">
                    <a:lumMod val="95000"/>
                    <a:lumOff val="5000"/>
                  </a:schemeClr>
                </a:solidFill>
              </a:rPr>
              <a:t>ít</a:t>
            </a:r>
            <a:r>
              <a:rPr lang="en-US" sz="2800" dirty="0">
                <a:solidFill>
                  <a:schemeClr val="tx1">
                    <a:lumMod val="95000"/>
                    <a:lumOff val="5000"/>
                  </a:schemeClr>
                </a:solidFill>
              </a:rPr>
              <a:t> bay. </a:t>
            </a:r>
          </a:p>
        </p:txBody>
      </p:sp>
      <p:sp>
        <p:nvSpPr>
          <p:cNvPr id="16" name="TextBox 15"/>
          <p:cNvSpPr txBox="1"/>
          <p:nvPr/>
        </p:nvSpPr>
        <p:spPr>
          <a:xfrm>
            <a:off x="152400" y="5257800"/>
            <a:ext cx="4572000" cy="523875"/>
          </a:xfrm>
          <a:prstGeom prst="rect">
            <a:avLst/>
          </a:prstGeom>
          <a:noFill/>
        </p:spPr>
        <p:txBody>
          <a:bodyPr>
            <a:spAutoFit/>
          </a:bodyPr>
          <a:lstStyle/>
          <a:p>
            <a:pPr>
              <a:defRPr/>
            </a:pPr>
            <a:r>
              <a:rPr lang="en-US" sz="2800" dirty="0">
                <a:solidFill>
                  <a:schemeClr val="tx1">
                    <a:lumMod val="95000"/>
                    <a:lumOff val="5000"/>
                  </a:schemeClr>
                </a:solidFill>
              </a:rPr>
              <a:t>5. </a:t>
            </a:r>
            <a:r>
              <a:rPr lang="en-US" sz="2800" dirty="0" err="1">
                <a:solidFill>
                  <a:schemeClr val="tx1">
                    <a:lumMod val="95000"/>
                    <a:lumOff val="5000"/>
                  </a:schemeClr>
                </a:solidFill>
              </a:rPr>
              <a:t>Khi</a:t>
            </a:r>
            <a:r>
              <a:rPr lang="en-US" sz="2800" dirty="0">
                <a:solidFill>
                  <a:schemeClr val="tx1">
                    <a:lumMod val="95000"/>
                    <a:lumOff val="5000"/>
                  </a:schemeClr>
                </a:solidFill>
              </a:rPr>
              <a:t> </a:t>
            </a:r>
            <a:r>
              <a:rPr lang="en-US" sz="2800" dirty="0" err="1">
                <a:solidFill>
                  <a:schemeClr val="tx1">
                    <a:lumMod val="95000"/>
                    <a:lumOff val="5000"/>
                  </a:schemeClr>
                </a:solidFill>
              </a:rPr>
              <a:t>chạy</a:t>
            </a:r>
            <a:r>
              <a:rPr lang="en-US" sz="2800" dirty="0">
                <a:solidFill>
                  <a:schemeClr val="tx1">
                    <a:lumMod val="95000"/>
                    <a:lumOff val="5000"/>
                  </a:schemeClr>
                </a:solidFill>
              </a:rPr>
              <a:t> </a:t>
            </a:r>
            <a:r>
              <a:rPr lang="en-US" sz="2800" dirty="0" err="1">
                <a:solidFill>
                  <a:schemeClr val="tx1">
                    <a:lumMod val="95000"/>
                    <a:lumOff val="5000"/>
                  </a:schemeClr>
                </a:solidFill>
              </a:rPr>
              <a:t>trên</a:t>
            </a:r>
            <a:r>
              <a:rPr lang="en-US" sz="2800" dirty="0">
                <a:solidFill>
                  <a:schemeClr val="tx1">
                    <a:lumMod val="95000"/>
                    <a:lumOff val="5000"/>
                  </a:schemeClr>
                </a:solidFill>
              </a:rPr>
              <a:t> </a:t>
            </a:r>
            <a:r>
              <a:rPr lang="en-US" sz="2800" dirty="0" err="1">
                <a:solidFill>
                  <a:schemeClr val="tx1">
                    <a:lumMod val="95000"/>
                    <a:lumOff val="5000"/>
                  </a:schemeClr>
                </a:solidFill>
              </a:rPr>
              <a:t>mặt</a:t>
            </a:r>
            <a:r>
              <a:rPr lang="en-US" sz="2800" dirty="0">
                <a:solidFill>
                  <a:schemeClr val="tx1">
                    <a:lumMod val="95000"/>
                    <a:lumOff val="5000"/>
                  </a:schemeClr>
                </a:solidFill>
              </a:rPr>
              <a:t> </a:t>
            </a:r>
            <a:r>
              <a:rPr lang="en-US" sz="2800" dirty="0" err="1">
                <a:solidFill>
                  <a:schemeClr val="tx1">
                    <a:lumMod val="95000"/>
                    <a:lumOff val="5000"/>
                  </a:schemeClr>
                </a:solidFill>
              </a:rPr>
              <a:t>đất</a:t>
            </a:r>
            <a:r>
              <a:rPr lang="en-US" sz="2800" dirty="0">
                <a:solidFill>
                  <a:schemeClr val="tx1">
                    <a:lumMod val="95000"/>
                    <a:lumOff val="5000"/>
                  </a:schemeClr>
                </a:solidFill>
              </a:rPr>
              <a:t>, </a:t>
            </a:r>
            <a:r>
              <a:rPr lang="en-US" sz="2800" dirty="0" err="1">
                <a:solidFill>
                  <a:schemeClr val="tx1">
                    <a:lumMod val="95000"/>
                    <a:lumOff val="5000"/>
                  </a:schemeClr>
                </a:solidFill>
              </a:rPr>
              <a:t>nó</a:t>
            </a:r>
            <a:endParaRPr lang="en-US" sz="2800" dirty="0">
              <a:solidFill>
                <a:schemeClr val="tx1">
                  <a:lumMod val="95000"/>
                  <a:lumOff val="5000"/>
                </a:schemeClr>
              </a:solidFill>
            </a:endParaRPr>
          </a:p>
        </p:txBody>
      </p:sp>
      <p:sp>
        <p:nvSpPr>
          <p:cNvPr id="17" name="TextBox 16"/>
          <p:cNvSpPr txBox="1"/>
          <p:nvPr/>
        </p:nvSpPr>
        <p:spPr>
          <a:xfrm>
            <a:off x="4648200" y="5267325"/>
            <a:ext cx="4495800" cy="523875"/>
          </a:xfrm>
          <a:prstGeom prst="rect">
            <a:avLst/>
          </a:prstGeom>
          <a:noFill/>
        </p:spPr>
        <p:txBody>
          <a:bodyPr>
            <a:spAutoFit/>
          </a:bodyPr>
          <a:lstStyle/>
          <a:p>
            <a:pPr>
              <a:defRPr/>
            </a:pPr>
            <a:r>
              <a:rPr lang="en-US" sz="2800" dirty="0" err="1">
                <a:solidFill>
                  <a:schemeClr val="tx1">
                    <a:lumMod val="95000"/>
                    <a:lumOff val="5000"/>
                  </a:schemeClr>
                </a:solidFill>
              </a:rPr>
              <a:t>giống</a:t>
            </a:r>
            <a:r>
              <a:rPr lang="en-US" sz="2800" dirty="0">
                <a:solidFill>
                  <a:schemeClr val="tx1">
                    <a:lumMod val="95000"/>
                    <a:lumOff val="5000"/>
                  </a:schemeClr>
                </a:solidFill>
              </a:rPr>
              <a:t> </a:t>
            </a:r>
            <a:r>
              <a:rPr lang="en-US" sz="2800" dirty="0" err="1">
                <a:solidFill>
                  <a:schemeClr val="tx1">
                    <a:lumMod val="95000"/>
                    <a:lumOff val="5000"/>
                  </a:schemeClr>
                </a:solidFill>
              </a:rPr>
              <a:t>như</a:t>
            </a:r>
            <a:r>
              <a:rPr lang="en-US" sz="2800" dirty="0">
                <a:solidFill>
                  <a:schemeClr val="tx1">
                    <a:lumMod val="95000"/>
                    <a:lumOff val="5000"/>
                  </a:schemeClr>
                </a:solidFill>
              </a:rPr>
              <a:t> </a:t>
            </a:r>
            <a:r>
              <a:rPr lang="en-US" sz="2800" dirty="0" err="1">
                <a:solidFill>
                  <a:schemeClr val="tx1">
                    <a:lumMod val="95000"/>
                    <a:lumOff val="5000"/>
                  </a:schemeClr>
                </a:solidFill>
              </a:rPr>
              <a:t>một</a:t>
            </a:r>
            <a:r>
              <a:rPr lang="en-US" sz="2800" dirty="0">
                <a:solidFill>
                  <a:schemeClr val="tx1">
                    <a:lumMod val="95000"/>
                    <a:lumOff val="5000"/>
                  </a:schemeClr>
                </a:solidFill>
              </a:rPr>
              <a:t> con </a:t>
            </a:r>
            <a:r>
              <a:rPr lang="en-US" sz="2800" dirty="0" err="1">
                <a:solidFill>
                  <a:schemeClr val="tx1">
                    <a:lumMod val="95000"/>
                    <a:lumOff val="5000"/>
                  </a:schemeClr>
                </a:solidFill>
              </a:rPr>
              <a:t>ngỗng</a:t>
            </a:r>
            <a:endParaRPr lang="en-US" sz="2800" dirty="0">
              <a:solidFill>
                <a:schemeClr val="tx1">
                  <a:lumMod val="95000"/>
                  <a:lumOff val="5000"/>
                </a:schemeClr>
              </a:solidFill>
            </a:endParaRPr>
          </a:p>
        </p:txBody>
      </p:sp>
      <p:sp>
        <p:nvSpPr>
          <p:cNvPr id="18" name="TextBox 17"/>
          <p:cNvSpPr txBox="1"/>
          <p:nvPr/>
        </p:nvSpPr>
        <p:spPr>
          <a:xfrm>
            <a:off x="76200" y="5715000"/>
            <a:ext cx="6096000" cy="523875"/>
          </a:xfrm>
          <a:prstGeom prst="rect">
            <a:avLst/>
          </a:prstGeom>
          <a:noFill/>
        </p:spPr>
        <p:txBody>
          <a:bodyPr>
            <a:spAutoFit/>
          </a:bodyPr>
          <a:lstStyle/>
          <a:p>
            <a:pPr>
              <a:defRPr/>
            </a:pPr>
            <a:r>
              <a:rPr lang="en-US" sz="2800" dirty="0" err="1">
                <a:solidFill>
                  <a:schemeClr val="tx1">
                    <a:lumMod val="95000"/>
                    <a:lumOff val="5000"/>
                  </a:schemeClr>
                </a:solidFill>
              </a:rPr>
              <a:t>cụ</a:t>
            </a:r>
            <a:r>
              <a:rPr lang="en-US" sz="2800" dirty="0">
                <a:solidFill>
                  <a:schemeClr val="tx1">
                    <a:lumMod val="95000"/>
                    <a:lumOff val="5000"/>
                  </a:schemeClr>
                </a:solidFill>
              </a:rPr>
              <a:t> </a:t>
            </a:r>
            <a:r>
              <a:rPr lang="en-US" sz="2800" dirty="0" err="1">
                <a:solidFill>
                  <a:schemeClr val="tx1">
                    <a:lumMod val="95000"/>
                    <a:lumOff val="5000"/>
                  </a:schemeClr>
                </a:solidFill>
              </a:rPr>
              <a:t>nhưng</a:t>
            </a:r>
            <a:r>
              <a:rPr lang="en-US" sz="2800" dirty="0">
                <a:solidFill>
                  <a:schemeClr val="tx1">
                    <a:lumMod val="95000"/>
                    <a:lumOff val="5000"/>
                  </a:schemeClr>
                </a:solidFill>
              </a:rPr>
              <a:t> </a:t>
            </a:r>
            <a:r>
              <a:rPr lang="en-US" sz="2800" dirty="0" err="1">
                <a:solidFill>
                  <a:schemeClr val="tx1">
                    <a:lumMod val="95000"/>
                    <a:lumOff val="5000"/>
                  </a:schemeClr>
                </a:solidFill>
              </a:rPr>
              <a:t>nhanh</a:t>
            </a:r>
            <a:r>
              <a:rPr lang="en-US" sz="2800" dirty="0">
                <a:solidFill>
                  <a:schemeClr val="tx1">
                    <a:lumMod val="95000"/>
                    <a:lumOff val="5000"/>
                  </a:schemeClr>
                </a:solidFill>
              </a:rPr>
              <a:t> </a:t>
            </a:r>
            <a:r>
              <a:rPr lang="en-US" sz="2800" dirty="0" err="1">
                <a:solidFill>
                  <a:schemeClr val="tx1">
                    <a:lumMod val="95000"/>
                    <a:lumOff val="5000"/>
                  </a:schemeClr>
                </a:solidFill>
              </a:rPr>
              <a:t>nhẹn</a:t>
            </a:r>
            <a:r>
              <a:rPr lang="en-US" sz="2800" dirty="0">
                <a:solidFill>
                  <a:schemeClr val="tx1">
                    <a:lumMod val="95000"/>
                    <a:lumOff val="5000"/>
                  </a:schemeClr>
                </a:solidFill>
              </a:rPr>
              <a:t> </a:t>
            </a:r>
            <a:r>
              <a:rPr lang="en-US" sz="2800" dirty="0" err="1">
                <a:solidFill>
                  <a:schemeClr val="tx1">
                    <a:lumMod val="95000"/>
                    <a:lumOff val="5000"/>
                  </a:schemeClr>
                </a:solidFill>
              </a:rPr>
              <a:t>hơn</a:t>
            </a:r>
            <a:r>
              <a:rPr lang="en-US" sz="2800" dirty="0">
                <a:solidFill>
                  <a:schemeClr val="tx1">
                    <a:lumMod val="95000"/>
                    <a:lumOff val="5000"/>
                  </a:schemeClr>
                </a:solidFill>
              </a:rPr>
              <a:t> </a:t>
            </a:r>
            <a:r>
              <a:rPr lang="en-US" sz="2800" dirty="0" err="1">
                <a:solidFill>
                  <a:schemeClr val="tx1">
                    <a:lumMod val="95000"/>
                    <a:lumOff val="5000"/>
                  </a:schemeClr>
                </a:solidFill>
              </a:rPr>
              <a:t>nhiều</a:t>
            </a:r>
            <a:r>
              <a:rPr lang="en-US" sz="2800" dirty="0">
                <a:solidFill>
                  <a:schemeClr val="tx1">
                    <a:lumMod val="95000"/>
                    <a:lumOff val="5000"/>
                  </a:schemeClr>
                </a:solidFill>
              </a:rPr>
              <a:t>. </a:t>
            </a:r>
          </a:p>
        </p:txBody>
      </p:sp>
      <p:sp>
        <p:nvSpPr>
          <p:cNvPr id="20" name="TextBox 19"/>
          <p:cNvSpPr txBox="1">
            <a:spLocks noChangeArrowheads="1"/>
          </p:cNvSpPr>
          <p:nvPr/>
        </p:nvSpPr>
        <p:spPr bwMode="auto">
          <a:xfrm>
            <a:off x="228600" y="990600"/>
            <a:ext cx="6553200" cy="461963"/>
          </a:xfrm>
          <a:prstGeom prst="rect">
            <a:avLst/>
          </a:prstGeom>
          <a:noFill/>
          <a:ln w="9525">
            <a:noFill/>
            <a:miter lim="800000"/>
            <a:headEnd/>
            <a:tailEnd/>
          </a:ln>
        </p:spPr>
        <p:txBody>
          <a:bodyPr>
            <a:spAutoFit/>
          </a:bodyPr>
          <a:lstStyle/>
          <a:p>
            <a:r>
              <a:rPr lang="en-US" sz="2400" b="1">
                <a:solidFill>
                  <a:srgbClr val="3333FF"/>
                </a:solidFill>
              </a:rPr>
              <a:t>b. Xác định vị ngữ của các câu trên.</a:t>
            </a:r>
          </a:p>
        </p:txBody>
      </p:sp>
      <p:sp>
        <p:nvSpPr>
          <p:cNvPr id="21" name="TextBox 20"/>
          <p:cNvSpPr txBox="1">
            <a:spLocks noChangeArrowheads="1"/>
          </p:cNvSpPr>
          <p:nvPr/>
        </p:nvSpPr>
        <p:spPr bwMode="auto">
          <a:xfrm>
            <a:off x="228600" y="1371600"/>
            <a:ext cx="8915400" cy="461963"/>
          </a:xfrm>
          <a:prstGeom prst="rect">
            <a:avLst/>
          </a:prstGeom>
          <a:noFill/>
          <a:ln w="9525">
            <a:noFill/>
            <a:miter lim="800000"/>
            <a:headEnd/>
            <a:tailEnd/>
          </a:ln>
        </p:spPr>
        <p:txBody>
          <a:bodyPr>
            <a:spAutoFit/>
          </a:bodyPr>
          <a:lstStyle/>
          <a:p>
            <a:r>
              <a:rPr lang="en-US" sz="2400" b="1">
                <a:solidFill>
                  <a:srgbClr val="3333FF"/>
                </a:solidFill>
              </a:rPr>
              <a:t>c. Vị ngữ của các câu trên do những từ ngữ nào tạo thành?</a:t>
            </a:r>
          </a:p>
        </p:txBody>
      </p:sp>
      <p:sp>
        <p:nvSpPr>
          <p:cNvPr id="22" name="TextBox 21"/>
          <p:cNvSpPr txBox="1">
            <a:spLocks noChangeArrowheads="1"/>
          </p:cNvSpPr>
          <p:nvPr/>
        </p:nvSpPr>
        <p:spPr bwMode="auto">
          <a:xfrm>
            <a:off x="5181600" y="1905000"/>
            <a:ext cx="2057400" cy="461963"/>
          </a:xfrm>
          <a:prstGeom prst="rect">
            <a:avLst/>
          </a:prstGeom>
          <a:noFill/>
          <a:ln w="9525">
            <a:noFill/>
            <a:miter lim="800000"/>
            <a:headEnd/>
            <a:tailEnd/>
          </a:ln>
        </p:spPr>
        <p:txBody>
          <a:bodyPr>
            <a:spAutoFit/>
          </a:bodyPr>
          <a:lstStyle/>
          <a:p>
            <a:r>
              <a:rPr lang="en-US" sz="2400" b="1">
                <a:solidFill>
                  <a:srgbClr val="3333FF"/>
                </a:solidFill>
              </a:rPr>
              <a:t>Cụm tính từ</a:t>
            </a:r>
          </a:p>
        </p:txBody>
      </p:sp>
      <p:sp>
        <p:nvSpPr>
          <p:cNvPr id="25" name="TextBox 24"/>
          <p:cNvSpPr txBox="1">
            <a:spLocks noChangeArrowheads="1"/>
          </p:cNvSpPr>
          <p:nvPr/>
        </p:nvSpPr>
        <p:spPr bwMode="auto">
          <a:xfrm>
            <a:off x="5181600" y="2738438"/>
            <a:ext cx="2057400" cy="461962"/>
          </a:xfrm>
          <a:prstGeom prst="rect">
            <a:avLst/>
          </a:prstGeom>
          <a:noFill/>
          <a:ln w="9525">
            <a:noFill/>
            <a:miter lim="800000"/>
            <a:headEnd/>
            <a:tailEnd/>
          </a:ln>
        </p:spPr>
        <p:txBody>
          <a:bodyPr>
            <a:spAutoFit/>
          </a:bodyPr>
          <a:lstStyle/>
          <a:p>
            <a:r>
              <a:rPr lang="en-US" sz="2400" b="1">
                <a:solidFill>
                  <a:srgbClr val="3333FF"/>
                </a:solidFill>
              </a:rPr>
              <a:t>Hai tính từ</a:t>
            </a:r>
          </a:p>
        </p:txBody>
      </p:sp>
      <p:sp>
        <p:nvSpPr>
          <p:cNvPr id="26" name="TextBox 25"/>
          <p:cNvSpPr txBox="1">
            <a:spLocks noChangeArrowheads="1"/>
          </p:cNvSpPr>
          <p:nvPr/>
        </p:nvSpPr>
        <p:spPr bwMode="auto">
          <a:xfrm>
            <a:off x="5181600" y="3805238"/>
            <a:ext cx="2057400" cy="461962"/>
          </a:xfrm>
          <a:prstGeom prst="rect">
            <a:avLst/>
          </a:prstGeom>
          <a:noFill/>
          <a:ln w="9525">
            <a:noFill/>
            <a:miter lim="800000"/>
            <a:headEnd/>
            <a:tailEnd/>
          </a:ln>
        </p:spPr>
        <p:txBody>
          <a:bodyPr>
            <a:spAutoFit/>
          </a:bodyPr>
          <a:lstStyle/>
          <a:p>
            <a:r>
              <a:rPr lang="en-US" sz="2400" b="1">
                <a:solidFill>
                  <a:srgbClr val="3333FF"/>
                </a:solidFill>
              </a:rPr>
              <a:t>Cụm tính từ</a:t>
            </a:r>
          </a:p>
        </p:txBody>
      </p:sp>
      <p:sp>
        <p:nvSpPr>
          <p:cNvPr id="27" name="TextBox 26"/>
          <p:cNvSpPr txBox="1">
            <a:spLocks noChangeArrowheads="1"/>
          </p:cNvSpPr>
          <p:nvPr/>
        </p:nvSpPr>
        <p:spPr bwMode="auto">
          <a:xfrm>
            <a:off x="5181600" y="4414838"/>
            <a:ext cx="2057400" cy="461962"/>
          </a:xfrm>
          <a:prstGeom prst="rect">
            <a:avLst/>
          </a:prstGeom>
          <a:noFill/>
          <a:ln w="9525">
            <a:noFill/>
            <a:miter lim="800000"/>
            <a:headEnd/>
            <a:tailEnd/>
          </a:ln>
        </p:spPr>
        <p:txBody>
          <a:bodyPr>
            <a:spAutoFit/>
          </a:bodyPr>
          <a:lstStyle/>
          <a:p>
            <a:r>
              <a:rPr lang="en-US" sz="2400" b="1">
                <a:solidFill>
                  <a:srgbClr val="3333FF"/>
                </a:solidFill>
              </a:rPr>
              <a:t>Cụm tính từ</a:t>
            </a:r>
          </a:p>
        </p:txBody>
      </p:sp>
      <p:sp>
        <p:nvSpPr>
          <p:cNvPr id="28" name="TextBox 27"/>
          <p:cNvSpPr txBox="1">
            <a:spLocks noChangeArrowheads="1"/>
          </p:cNvSpPr>
          <p:nvPr/>
        </p:nvSpPr>
        <p:spPr bwMode="auto">
          <a:xfrm>
            <a:off x="2743200" y="6167438"/>
            <a:ext cx="6400800" cy="461962"/>
          </a:xfrm>
          <a:prstGeom prst="rect">
            <a:avLst/>
          </a:prstGeom>
          <a:noFill/>
          <a:ln w="9525">
            <a:noFill/>
            <a:miter lim="800000"/>
            <a:headEnd/>
            <a:tailEnd/>
          </a:ln>
        </p:spPr>
        <p:txBody>
          <a:bodyPr>
            <a:spAutoFit/>
          </a:bodyPr>
          <a:lstStyle/>
          <a:p>
            <a:r>
              <a:rPr lang="en-US" sz="2400" b="1">
                <a:solidFill>
                  <a:srgbClr val="3333FF"/>
                </a:solidFill>
              </a:rPr>
              <a:t>Hai cụm tính từ(TT giống, nhanh nhẹn)</a:t>
            </a:r>
          </a:p>
        </p:txBody>
      </p:sp>
      <p:sp>
        <p:nvSpPr>
          <p:cNvPr id="30" name="Rectangle 29"/>
          <p:cNvSpPr/>
          <p:nvPr/>
        </p:nvSpPr>
        <p:spPr>
          <a:xfrm>
            <a:off x="5562600" y="914401"/>
            <a:ext cx="3581400" cy="584775"/>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b="1" dirty="0" err="1">
                <a:ln/>
                <a:solidFill>
                  <a:schemeClr val="accent3"/>
                </a:solidFill>
              </a:rPr>
              <a:t>Thảo</a:t>
            </a:r>
            <a:r>
              <a:rPr lang="en-US" sz="3200" b="1" dirty="0">
                <a:ln/>
                <a:solidFill>
                  <a:schemeClr val="accent3"/>
                </a:solidFill>
              </a:rPr>
              <a:t> </a:t>
            </a:r>
            <a:r>
              <a:rPr lang="en-US" sz="3200" b="1" dirty="0" err="1">
                <a:ln/>
                <a:solidFill>
                  <a:schemeClr val="accent3"/>
                </a:solidFill>
              </a:rPr>
              <a:t>luận</a:t>
            </a:r>
            <a:r>
              <a:rPr lang="en-US" sz="3200" b="1" dirty="0">
                <a:ln/>
                <a:solidFill>
                  <a:schemeClr val="accent3"/>
                </a:solidFill>
              </a:rPr>
              <a:t> </a:t>
            </a:r>
            <a:r>
              <a:rPr lang="en-US" sz="3200" b="1" dirty="0" err="1">
                <a:ln/>
                <a:solidFill>
                  <a:schemeClr val="accent3"/>
                </a:solidFill>
              </a:rPr>
              <a:t>Nhóm</a:t>
            </a:r>
            <a:endParaRPr lang="en-US" sz="3200" b="1" dirty="0">
              <a:ln/>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amond(in)">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0" nodeType="clickEffect">
                                  <p:stCondLst>
                                    <p:cond delay="0"/>
                                  </p:stCondLst>
                                  <p:childTnLst>
                                    <p:anim calcmode="lin" valueType="num">
                                      <p:cBhvr additive="base">
                                        <p:cTn id="14"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p:tgtEl>
                                          <p:spTgt spid="5">
                                            <p:txEl>
                                              <p:pRg st="0" end="0"/>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5">
                                            <p:txEl>
                                              <p:pRg st="0" end="0"/>
                                            </p:txEl>
                                          </p:spTgt>
                                        </p:tgtEl>
                                        <p:attrNameLst>
                                          <p:attrName>style.visibility</p:attrName>
                                        </p:attrNameLst>
                                      </p:cBhvr>
                                      <p:to>
                                        <p:strVal val="hidden"/>
                                      </p:to>
                                    </p:set>
                                  </p:childTnLst>
                                </p:cTn>
                              </p:par>
                              <p:par>
                                <p:cTn id="17" presetID="2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ppt_x</p:attrName>
                                        </p:attrNameLst>
                                      </p:cBhvr>
                                      <p:tavLst>
                                        <p:tav tm="0">
                                          <p:val>
                                            <p:strVal val="#ppt_x-.2"/>
                                          </p:val>
                                        </p:tav>
                                        <p:tav tm="100000">
                                          <p:val>
                                            <p:strVal val="#ppt_x"/>
                                          </p:val>
                                        </p:tav>
                                      </p:tavLst>
                                    </p:anim>
                                    <p:anim calcmode="lin" valueType="num">
                                      <p:cBhvr>
                                        <p:cTn id="2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ppt_x</p:attrName>
                                        </p:attrNameLst>
                                      </p:cBhvr>
                                      <p:tavLst>
                                        <p:tav tm="0">
                                          <p:val>
                                            <p:strVal val="#ppt_x-.2"/>
                                          </p:val>
                                        </p:tav>
                                        <p:tav tm="100000">
                                          <p:val>
                                            <p:strVal val="#ppt_x"/>
                                          </p:val>
                                        </p:tav>
                                      </p:tavLst>
                                    </p:anim>
                                    <p:anim calcmode="lin" valueType="num">
                                      <p:cBhvr>
                                        <p:cTn id="2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2"/>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ppt_x</p:attrName>
                                        </p:attrNameLst>
                                      </p:cBhvr>
                                      <p:tavLst>
                                        <p:tav tm="0">
                                          <p:val>
                                            <p:strVal val="#ppt_x-.2"/>
                                          </p:val>
                                        </p:tav>
                                        <p:tav tm="100000">
                                          <p:val>
                                            <p:strVal val="#ppt_x"/>
                                          </p:val>
                                        </p:tav>
                                      </p:tavLst>
                                    </p:anim>
                                    <p:anim calcmode="lin" valueType="num">
                                      <p:cBhvr>
                                        <p:cTn id="3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8"/>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ppt_x</p:attrName>
                                        </p:attrNameLst>
                                      </p:cBhvr>
                                      <p:tavLst>
                                        <p:tav tm="0">
                                          <p:val>
                                            <p:strVal val="#ppt_x-.2"/>
                                          </p:val>
                                        </p:tav>
                                        <p:tav tm="100000">
                                          <p:val>
                                            <p:strVal val="#ppt_x"/>
                                          </p:val>
                                        </p:tav>
                                      </p:tavLst>
                                    </p:anim>
                                    <p:anim calcmode="lin" valueType="num">
                                      <p:cBhvr>
                                        <p:cTn id="3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3"/>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ppt_x</p:attrName>
                                        </p:attrNameLst>
                                      </p:cBhvr>
                                      <p:tavLst>
                                        <p:tav tm="0">
                                          <p:val>
                                            <p:strVal val="#ppt_x-.2"/>
                                          </p:val>
                                        </p:tav>
                                        <p:tav tm="100000">
                                          <p:val>
                                            <p:strVal val="#ppt_x"/>
                                          </p:val>
                                        </p:tav>
                                      </p:tavLst>
                                    </p:anim>
                                    <p:anim calcmode="lin" valueType="num">
                                      <p:cBhvr>
                                        <p:cTn id="4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0"/>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ppt_x</p:attrName>
                                        </p:attrNameLst>
                                      </p:cBhvr>
                                      <p:tavLst>
                                        <p:tav tm="0">
                                          <p:val>
                                            <p:strVal val="#ppt_x-.2"/>
                                          </p:val>
                                        </p:tav>
                                        <p:tav tm="100000">
                                          <p:val>
                                            <p:strVal val="#ppt_x"/>
                                          </p:val>
                                        </p:tav>
                                      </p:tavLst>
                                    </p:anim>
                                    <p:anim calcmode="lin" valueType="num">
                                      <p:cBhvr>
                                        <p:cTn id="4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4"/>
                                        </p:tgtEl>
                                      </p:cBhvr>
                                    </p:animEffect>
                                  </p:childTnLst>
                                </p:cTn>
                              </p:par>
                              <p:par>
                                <p:cTn id="47" presetID="29"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ppt_x</p:attrName>
                                        </p:attrNameLst>
                                      </p:cBhvr>
                                      <p:tavLst>
                                        <p:tav tm="0">
                                          <p:val>
                                            <p:strVal val="#ppt_x-.2"/>
                                          </p:val>
                                        </p:tav>
                                        <p:tav tm="100000">
                                          <p:val>
                                            <p:strVal val="#ppt_x"/>
                                          </p:val>
                                        </p:tav>
                                      </p:tavLst>
                                    </p:anim>
                                    <p:anim calcmode="lin" valueType="num">
                                      <p:cBhvr>
                                        <p:cTn id="5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1"/>
                                        </p:tgtEl>
                                      </p:cBhvr>
                                    </p:animEffect>
                                  </p:childTnLst>
                                </p:cTn>
                              </p:par>
                              <p:par>
                                <p:cTn id="52" presetID="29"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1000" fill="hold"/>
                                        <p:tgtEl>
                                          <p:spTgt spid="15"/>
                                        </p:tgtEl>
                                        <p:attrNameLst>
                                          <p:attrName>ppt_x</p:attrName>
                                        </p:attrNameLst>
                                      </p:cBhvr>
                                      <p:tavLst>
                                        <p:tav tm="0">
                                          <p:val>
                                            <p:strVal val="#ppt_x-.2"/>
                                          </p:val>
                                        </p:tav>
                                        <p:tav tm="100000">
                                          <p:val>
                                            <p:strVal val="#ppt_x"/>
                                          </p:val>
                                        </p:tav>
                                      </p:tavLst>
                                    </p:anim>
                                    <p:anim calcmode="lin" valueType="num">
                                      <p:cBhvr>
                                        <p:cTn id="5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5"/>
                                        </p:tgtEl>
                                      </p:cBhvr>
                                    </p:animEffect>
                                  </p:childTnLst>
                                </p:cTn>
                              </p:par>
                              <p:par>
                                <p:cTn id="57" presetID="29"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ppt_x</p:attrName>
                                        </p:attrNameLst>
                                      </p:cBhvr>
                                      <p:tavLst>
                                        <p:tav tm="0">
                                          <p:val>
                                            <p:strVal val="#ppt_x-.2"/>
                                          </p:val>
                                        </p:tav>
                                        <p:tav tm="100000">
                                          <p:val>
                                            <p:strVal val="#ppt_x"/>
                                          </p:val>
                                        </p:tav>
                                      </p:tavLst>
                                    </p:anim>
                                    <p:anim calcmode="lin" valueType="num">
                                      <p:cBhvr>
                                        <p:cTn id="60"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6"/>
                                        </p:tgtEl>
                                      </p:cBhvr>
                                    </p:animEffect>
                                  </p:childTnLst>
                                </p:cTn>
                              </p:par>
                              <p:par>
                                <p:cTn id="62" presetID="29"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1000" fill="hold"/>
                                        <p:tgtEl>
                                          <p:spTgt spid="17"/>
                                        </p:tgtEl>
                                        <p:attrNameLst>
                                          <p:attrName>ppt_x</p:attrName>
                                        </p:attrNameLst>
                                      </p:cBhvr>
                                      <p:tavLst>
                                        <p:tav tm="0">
                                          <p:val>
                                            <p:strVal val="#ppt_x-.2"/>
                                          </p:val>
                                        </p:tav>
                                        <p:tav tm="100000">
                                          <p:val>
                                            <p:strVal val="#ppt_x"/>
                                          </p:val>
                                        </p:tav>
                                      </p:tavLst>
                                    </p:anim>
                                    <p:anim calcmode="lin" valueType="num">
                                      <p:cBhvr>
                                        <p:cTn id="65"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66" dur="1000"/>
                                        <p:tgtEl>
                                          <p:spTgt spid="17"/>
                                        </p:tgtEl>
                                      </p:cBhvr>
                                    </p:animEffect>
                                  </p:childTnLst>
                                </p:cTn>
                              </p:par>
                              <p:par>
                                <p:cTn id="67" presetID="29"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1000" fill="hold"/>
                                        <p:tgtEl>
                                          <p:spTgt spid="18"/>
                                        </p:tgtEl>
                                        <p:attrNameLst>
                                          <p:attrName>ppt_x</p:attrName>
                                        </p:attrNameLst>
                                      </p:cBhvr>
                                      <p:tavLst>
                                        <p:tav tm="0">
                                          <p:val>
                                            <p:strVal val="#ppt_x-.2"/>
                                          </p:val>
                                        </p:tav>
                                        <p:tav tm="100000">
                                          <p:val>
                                            <p:strVal val="#ppt_x"/>
                                          </p:val>
                                        </p:tav>
                                      </p:tavLst>
                                    </p:anim>
                                    <p:anim calcmode="lin" valueType="num">
                                      <p:cBhvr>
                                        <p:cTn id="70"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71" dur="10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xit" presetSubtype="4" fill="hold" grpId="0" nodeType="clickEffect">
                                  <p:stCondLst>
                                    <p:cond delay="0"/>
                                  </p:stCondLst>
                                  <p:childTnLst>
                                    <p:anim calcmode="lin" valueType="num">
                                      <p:cBhvr additive="base">
                                        <p:cTn id="75" dur="500"/>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76" dur="500"/>
                                        <p:tgtEl>
                                          <p:spTgt spid="6">
                                            <p:txEl>
                                              <p:pRg st="0" end="0"/>
                                            </p:txEl>
                                          </p:spTgt>
                                        </p:tgtEl>
                                        <p:attrNameLst>
                                          <p:attrName>ppt_y</p:attrName>
                                        </p:attrNameLst>
                                      </p:cBhvr>
                                      <p:tavLst>
                                        <p:tav tm="0">
                                          <p:val>
                                            <p:strVal val="ppt_y"/>
                                          </p:val>
                                        </p:tav>
                                        <p:tav tm="100000">
                                          <p:val>
                                            <p:strVal val="1+ppt_h/2"/>
                                          </p:val>
                                        </p:tav>
                                      </p:tavLst>
                                    </p:anim>
                                    <p:set>
                                      <p:cBhvr>
                                        <p:cTn id="77" dur="1" fill="hold">
                                          <p:stCondLst>
                                            <p:cond delay="499"/>
                                          </p:stCondLst>
                                        </p:cTn>
                                        <p:tgtEl>
                                          <p:spTgt spid="6">
                                            <p:txEl>
                                              <p:pRg st="0" end="0"/>
                                            </p:txEl>
                                          </p:spTgt>
                                        </p:tgtEl>
                                        <p:attrNameLst>
                                          <p:attrName>style.visibility</p:attrName>
                                        </p:attrNameLst>
                                      </p:cBhvr>
                                      <p:to>
                                        <p:strVal val="hidden"/>
                                      </p:to>
                                    </p:set>
                                  </p:childTnLst>
                                </p:cTn>
                              </p:par>
                              <p:par>
                                <p:cTn id="78" presetID="29" presetClass="entr" presetSubtype="0"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ppt_x</p:attrName>
                                        </p:attrNameLst>
                                      </p:cBhvr>
                                      <p:tavLst>
                                        <p:tav tm="0">
                                          <p:val>
                                            <p:strVal val="#ppt_x-.2"/>
                                          </p:val>
                                        </p:tav>
                                        <p:tav tm="100000">
                                          <p:val>
                                            <p:strVal val="#ppt_x"/>
                                          </p:val>
                                        </p:tav>
                                      </p:tavLst>
                                    </p:anim>
                                    <p:anim calcmode="lin" valueType="num">
                                      <p:cBhvr>
                                        <p:cTn id="81"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82" dur="1000"/>
                                        <p:tgtEl>
                                          <p:spTgt spid="20"/>
                                        </p:tgtEl>
                                      </p:cBhvr>
                                    </p:animEffect>
                                  </p:childTnLst>
                                </p:cTn>
                              </p:par>
                              <p:par>
                                <p:cTn id="83" presetID="29"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p:cTn id="85" dur="1000" fill="hold"/>
                                        <p:tgtEl>
                                          <p:spTgt spid="21"/>
                                        </p:tgtEl>
                                        <p:attrNameLst>
                                          <p:attrName>ppt_x</p:attrName>
                                        </p:attrNameLst>
                                      </p:cBhvr>
                                      <p:tavLst>
                                        <p:tav tm="0">
                                          <p:val>
                                            <p:strVal val="#ppt_x-.2"/>
                                          </p:val>
                                        </p:tav>
                                        <p:tav tm="100000">
                                          <p:val>
                                            <p:strVal val="#ppt_x"/>
                                          </p:val>
                                        </p:tav>
                                      </p:tavLst>
                                    </p:anim>
                                    <p:anim calcmode="lin" valueType="num">
                                      <p:cBhvr>
                                        <p:cTn id="86"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87" dur="10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29" presetClass="entr" presetSubtype="0" repeatCount="10000" fill="hold" nodeType="clickEffect">
                                  <p:stCondLst>
                                    <p:cond delay="0"/>
                                  </p:stCondLst>
                                  <p:iterate type="lt">
                                    <p:tmPct val="0"/>
                                  </p:iterate>
                                  <p:childTnLst>
                                    <p:set>
                                      <p:cBhvr>
                                        <p:cTn id="91" dur="1" fill="hold">
                                          <p:stCondLst>
                                            <p:cond delay="0"/>
                                          </p:stCondLst>
                                        </p:cTn>
                                        <p:tgtEl>
                                          <p:spTgt spid="30"/>
                                        </p:tgtEl>
                                        <p:attrNameLst>
                                          <p:attrName>style.visibility</p:attrName>
                                        </p:attrNameLst>
                                      </p:cBhvr>
                                      <p:to>
                                        <p:strVal val="visible"/>
                                      </p:to>
                                    </p:set>
                                    <p:anim calcmode="lin" valueType="num">
                                      <p:cBhvr>
                                        <p:cTn id="92" dur="2000" fill="hold"/>
                                        <p:tgtEl>
                                          <p:spTgt spid="30"/>
                                        </p:tgtEl>
                                        <p:attrNameLst>
                                          <p:attrName>ppt_x</p:attrName>
                                        </p:attrNameLst>
                                      </p:cBhvr>
                                      <p:tavLst>
                                        <p:tav tm="0">
                                          <p:val>
                                            <p:strVal val="#ppt_x-.2"/>
                                          </p:val>
                                        </p:tav>
                                        <p:tav tm="100000">
                                          <p:val>
                                            <p:strVal val="#ppt_x"/>
                                          </p:val>
                                        </p:tav>
                                      </p:tavLst>
                                    </p:anim>
                                    <p:anim calcmode="lin" valueType="num">
                                      <p:cBhvr>
                                        <p:cTn id="93" dur="2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94" dur="20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mph" presetSubtype="2" fill="hold" grpId="1" nodeType="clickEffect">
                                  <p:stCondLst>
                                    <p:cond delay="0"/>
                                  </p:stCondLst>
                                  <p:childTnLst>
                                    <p:animClr clrSpc="rgb" dir="cw">
                                      <p:cBhvr override="childStyle">
                                        <p:cTn id="98" dur="2000" fill="hold"/>
                                        <p:tgtEl>
                                          <p:spTgt spid="12"/>
                                        </p:tgtEl>
                                        <p:attrNameLst>
                                          <p:attrName>style.color</p:attrName>
                                        </p:attrNameLst>
                                      </p:cBhvr>
                                      <p:to>
                                        <a:srgbClr val="FB1329"/>
                                      </p:to>
                                    </p:animClr>
                                  </p:childTnLst>
                                </p:cTn>
                              </p:par>
                              <p:par>
                                <p:cTn id="99" presetID="3" presetClass="emph" presetSubtype="2" fill="hold" grpId="1" nodeType="withEffect">
                                  <p:stCondLst>
                                    <p:cond delay="0"/>
                                  </p:stCondLst>
                                  <p:childTnLst>
                                    <p:animClr clrSpc="rgb" dir="cw">
                                      <p:cBhvr override="childStyle">
                                        <p:cTn id="100" dur="2000" fill="hold"/>
                                        <p:tgtEl>
                                          <p:spTgt spid="13"/>
                                        </p:tgtEl>
                                        <p:attrNameLst>
                                          <p:attrName>style.color</p:attrName>
                                        </p:attrNameLst>
                                      </p:cBhvr>
                                      <p:to>
                                        <a:srgbClr val="FB1329"/>
                                      </p:to>
                                    </p:animClr>
                                  </p:childTnLst>
                                </p:cTn>
                              </p:par>
                              <p:par>
                                <p:cTn id="101" presetID="3" presetClass="emph" presetSubtype="2" fill="hold" grpId="1" nodeType="withEffect">
                                  <p:stCondLst>
                                    <p:cond delay="0"/>
                                  </p:stCondLst>
                                  <p:childTnLst>
                                    <p:animClr clrSpc="rgb" dir="cw">
                                      <p:cBhvr override="childStyle">
                                        <p:cTn id="102" dur="2000" fill="hold"/>
                                        <p:tgtEl>
                                          <p:spTgt spid="14"/>
                                        </p:tgtEl>
                                        <p:attrNameLst>
                                          <p:attrName>style.color</p:attrName>
                                        </p:attrNameLst>
                                      </p:cBhvr>
                                      <p:to>
                                        <a:srgbClr val="FB1329"/>
                                      </p:to>
                                    </p:animClr>
                                  </p:childTnLst>
                                </p:cTn>
                              </p:par>
                              <p:par>
                                <p:cTn id="103" presetID="3" presetClass="emph" presetSubtype="2" fill="hold" grpId="1" nodeType="withEffect">
                                  <p:stCondLst>
                                    <p:cond delay="0"/>
                                  </p:stCondLst>
                                  <p:childTnLst>
                                    <p:animClr clrSpc="rgb" dir="cw">
                                      <p:cBhvr override="childStyle">
                                        <p:cTn id="104" dur="2000" fill="hold"/>
                                        <p:tgtEl>
                                          <p:spTgt spid="15"/>
                                        </p:tgtEl>
                                        <p:attrNameLst>
                                          <p:attrName>style.color</p:attrName>
                                        </p:attrNameLst>
                                      </p:cBhvr>
                                      <p:to>
                                        <a:srgbClr val="FB1329"/>
                                      </p:to>
                                    </p:animClr>
                                  </p:childTnLst>
                                </p:cTn>
                              </p:par>
                              <p:par>
                                <p:cTn id="105" presetID="3" presetClass="emph" presetSubtype="2" fill="hold" grpId="1" nodeType="withEffect">
                                  <p:stCondLst>
                                    <p:cond delay="0"/>
                                  </p:stCondLst>
                                  <p:childTnLst>
                                    <p:animClr clrSpc="rgb" dir="cw">
                                      <p:cBhvr override="childStyle">
                                        <p:cTn id="106" dur="2000" fill="hold"/>
                                        <p:tgtEl>
                                          <p:spTgt spid="17"/>
                                        </p:tgtEl>
                                        <p:attrNameLst>
                                          <p:attrName>style.color</p:attrName>
                                        </p:attrNameLst>
                                      </p:cBhvr>
                                      <p:to>
                                        <a:srgbClr val="FB1329"/>
                                      </p:to>
                                    </p:animClr>
                                  </p:childTnLst>
                                </p:cTn>
                              </p:par>
                              <p:par>
                                <p:cTn id="107" presetID="3" presetClass="emph" presetSubtype="2" fill="hold" grpId="1" nodeType="withEffect">
                                  <p:stCondLst>
                                    <p:cond delay="0"/>
                                  </p:stCondLst>
                                  <p:childTnLst>
                                    <p:animClr clrSpc="rgb" dir="cw">
                                      <p:cBhvr override="childStyle">
                                        <p:cTn id="108" dur="2000" fill="hold"/>
                                        <p:tgtEl>
                                          <p:spTgt spid="18"/>
                                        </p:tgtEl>
                                        <p:attrNameLst>
                                          <p:attrName>style.color</p:attrName>
                                        </p:attrNameLst>
                                      </p:cBhvr>
                                      <p:to>
                                        <a:srgbClr val="FB1329"/>
                                      </p:to>
                                    </p:animClr>
                                  </p:childTnLst>
                                </p:cTn>
                              </p:par>
                              <p:par>
                                <p:cTn id="109" presetID="2" presetClass="exit" presetSubtype="4" fill="hold" nodeType="withEffect">
                                  <p:stCondLst>
                                    <p:cond delay="0"/>
                                  </p:stCondLst>
                                  <p:iterate type="lt">
                                    <p:tmPct val="0"/>
                                  </p:iterate>
                                  <p:childTnLst>
                                    <p:anim calcmode="lin" valueType="num">
                                      <p:cBhvr additive="base">
                                        <p:cTn id="110" dur="500"/>
                                        <p:tgtEl>
                                          <p:spTgt spid="30"/>
                                        </p:tgtEl>
                                        <p:attrNameLst>
                                          <p:attrName>ppt_x</p:attrName>
                                        </p:attrNameLst>
                                      </p:cBhvr>
                                      <p:tavLst>
                                        <p:tav tm="0">
                                          <p:val>
                                            <p:strVal val="ppt_x"/>
                                          </p:val>
                                        </p:tav>
                                        <p:tav tm="100000">
                                          <p:val>
                                            <p:strVal val="ppt_x"/>
                                          </p:val>
                                        </p:tav>
                                      </p:tavLst>
                                    </p:anim>
                                    <p:anim calcmode="lin" valueType="num">
                                      <p:cBhvr additive="base">
                                        <p:cTn id="111" dur="500"/>
                                        <p:tgtEl>
                                          <p:spTgt spid="30"/>
                                        </p:tgtEl>
                                        <p:attrNameLst>
                                          <p:attrName>ppt_y</p:attrName>
                                        </p:attrNameLst>
                                      </p:cBhvr>
                                      <p:tavLst>
                                        <p:tav tm="0">
                                          <p:val>
                                            <p:strVal val="ppt_y"/>
                                          </p:val>
                                        </p:tav>
                                        <p:tav tm="100000">
                                          <p:val>
                                            <p:strVal val="1+ppt_h/2"/>
                                          </p:val>
                                        </p:tav>
                                      </p:tavLst>
                                    </p:anim>
                                    <p:set>
                                      <p:cBhvr>
                                        <p:cTn id="112" dur="1" fill="hold">
                                          <p:stCondLst>
                                            <p:cond delay="499"/>
                                          </p:stCondLst>
                                        </p:cTn>
                                        <p:tgtEl>
                                          <p:spTgt spid="30"/>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4" presetClass="entr" presetSubtype="0" fill="hold" grpId="0" nodeType="clickEffect">
                                  <p:stCondLst>
                                    <p:cond delay="0"/>
                                  </p:stCondLst>
                                  <p:childTnLst>
                                    <p:set>
                                      <p:cBhvr>
                                        <p:cTn id="116" dur="1" fill="hold">
                                          <p:stCondLst>
                                            <p:cond delay="0"/>
                                          </p:stCondLst>
                                        </p:cTn>
                                        <p:tgtEl>
                                          <p:spTgt spid="22"/>
                                        </p:tgtEl>
                                        <p:attrNameLst>
                                          <p:attrName>style.visibility</p:attrName>
                                        </p:attrNameLst>
                                      </p:cBhvr>
                                      <p:to>
                                        <p:strVal val="visible"/>
                                      </p:to>
                                    </p:set>
                                    <p:anim to="" calcmode="lin" valueType="num">
                                      <p:cBhvr>
                                        <p:cTn id="117" dur="1" fill="hold"/>
                                        <p:tgtEl>
                                          <p:spTgt spid="22"/>
                                        </p:tgtEl>
                                        <p:attrNameLst>
                                          <p:attrName/>
                                        </p:attrNameLst>
                                      </p:cBhvr>
                                    </p:anim>
                                  </p:childTnLst>
                                </p:cTn>
                              </p:par>
                              <p:par>
                                <p:cTn id="118" presetID="24" presetClass="entr" presetSubtype="0" fill="hold" grpId="0" nodeType="withEffect">
                                  <p:stCondLst>
                                    <p:cond delay="0"/>
                                  </p:stCondLst>
                                  <p:childTnLst>
                                    <p:set>
                                      <p:cBhvr>
                                        <p:cTn id="119" dur="1" fill="hold">
                                          <p:stCondLst>
                                            <p:cond delay="0"/>
                                          </p:stCondLst>
                                        </p:cTn>
                                        <p:tgtEl>
                                          <p:spTgt spid="25"/>
                                        </p:tgtEl>
                                        <p:attrNameLst>
                                          <p:attrName>style.visibility</p:attrName>
                                        </p:attrNameLst>
                                      </p:cBhvr>
                                      <p:to>
                                        <p:strVal val="visible"/>
                                      </p:to>
                                    </p:set>
                                    <p:anim to="" calcmode="lin" valueType="num">
                                      <p:cBhvr>
                                        <p:cTn id="120" dur="1" fill="hold"/>
                                        <p:tgtEl>
                                          <p:spTgt spid="25"/>
                                        </p:tgtEl>
                                        <p:attrNameLst>
                                          <p:attrName/>
                                        </p:attrNameLst>
                                      </p:cBhvr>
                                    </p:anim>
                                  </p:childTnLst>
                                </p:cTn>
                              </p:par>
                              <p:par>
                                <p:cTn id="121" presetID="24" presetClass="entr" presetSubtype="0" fill="hold" grpId="0" nodeType="withEffect">
                                  <p:stCondLst>
                                    <p:cond delay="0"/>
                                  </p:stCondLst>
                                  <p:childTnLst>
                                    <p:set>
                                      <p:cBhvr>
                                        <p:cTn id="122" dur="1" fill="hold">
                                          <p:stCondLst>
                                            <p:cond delay="0"/>
                                          </p:stCondLst>
                                        </p:cTn>
                                        <p:tgtEl>
                                          <p:spTgt spid="26"/>
                                        </p:tgtEl>
                                        <p:attrNameLst>
                                          <p:attrName>style.visibility</p:attrName>
                                        </p:attrNameLst>
                                      </p:cBhvr>
                                      <p:to>
                                        <p:strVal val="visible"/>
                                      </p:to>
                                    </p:set>
                                    <p:anim to="" calcmode="lin" valueType="num">
                                      <p:cBhvr>
                                        <p:cTn id="123" dur="1" fill="hold"/>
                                        <p:tgtEl>
                                          <p:spTgt spid="26"/>
                                        </p:tgtEl>
                                        <p:attrNameLst>
                                          <p:attrName/>
                                        </p:attrNameLst>
                                      </p:cBhvr>
                                    </p:anim>
                                  </p:childTnLst>
                                </p:cTn>
                              </p:par>
                              <p:par>
                                <p:cTn id="124" presetID="24" presetClass="entr" presetSubtype="0" fill="hold" grpId="0" nodeType="withEffect">
                                  <p:stCondLst>
                                    <p:cond delay="0"/>
                                  </p:stCondLst>
                                  <p:childTnLst>
                                    <p:set>
                                      <p:cBhvr>
                                        <p:cTn id="125" dur="1" fill="hold">
                                          <p:stCondLst>
                                            <p:cond delay="0"/>
                                          </p:stCondLst>
                                        </p:cTn>
                                        <p:tgtEl>
                                          <p:spTgt spid="27"/>
                                        </p:tgtEl>
                                        <p:attrNameLst>
                                          <p:attrName>style.visibility</p:attrName>
                                        </p:attrNameLst>
                                      </p:cBhvr>
                                      <p:to>
                                        <p:strVal val="visible"/>
                                      </p:to>
                                    </p:set>
                                    <p:anim to="" calcmode="lin" valueType="num">
                                      <p:cBhvr>
                                        <p:cTn id="126" dur="1" fill="hold"/>
                                        <p:tgtEl>
                                          <p:spTgt spid="27"/>
                                        </p:tgtEl>
                                        <p:attrNameLst>
                                          <p:attrName/>
                                        </p:attrNameLst>
                                      </p:cBhvr>
                                    </p:anim>
                                  </p:childTnLst>
                                </p:cTn>
                              </p:par>
                              <p:par>
                                <p:cTn id="127" presetID="24" presetClass="entr" presetSubtype="0" fill="hold" grpId="0" nodeType="withEffect">
                                  <p:stCondLst>
                                    <p:cond delay="0"/>
                                  </p:stCondLst>
                                  <p:childTnLst>
                                    <p:set>
                                      <p:cBhvr>
                                        <p:cTn id="128" dur="1" fill="hold">
                                          <p:stCondLst>
                                            <p:cond delay="0"/>
                                          </p:stCondLst>
                                        </p:cTn>
                                        <p:tgtEl>
                                          <p:spTgt spid="28"/>
                                        </p:tgtEl>
                                        <p:attrNameLst>
                                          <p:attrName>style.visibility</p:attrName>
                                        </p:attrNameLst>
                                      </p:cBhvr>
                                      <p:to>
                                        <p:strVal val="visible"/>
                                      </p:to>
                                    </p:set>
                                    <p:anim to="" calcmode="lin" valueType="num">
                                      <p:cBhvr>
                                        <p:cTn id="129" dur="1" fill="hold"/>
                                        <p:tgtEl>
                                          <p:spTgt spid="2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p:bldP spid="8" grpId="0"/>
      <p:bldP spid="10" grpId="0"/>
      <p:bldP spid="11" grpId="0"/>
      <p:bldP spid="12" grpId="0"/>
      <p:bldP spid="12" grpId="1"/>
      <p:bldP spid="13" grpId="0"/>
      <p:bldP spid="13" grpId="1"/>
      <p:bldP spid="14" grpId="0"/>
      <p:bldP spid="14" grpId="1"/>
      <p:bldP spid="15" grpId="0"/>
      <p:bldP spid="15" grpId="1"/>
      <p:bldP spid="16" grpId="0"/>
      <p:bldP spid="17" grpId="0"/>
      <p:bldP spid="17" grpId="1"/>
      <p:bldP spid="18" grpId="0"/>
      <p:bldP spid="18" grpId="1"/>
      <p:bldP spid="20" grpId="0"/>
      <p:bldP spid="21" grpId="0"/>
      <p:bldP spid="22"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hoatrai.jpg"/>
          <p:cNvPicPr>
            <a:picLocks noChangeAspect="1"/>
          </p:cNvPicPr>
          <p:nvPr/>
        </p:nvPicPr>
        <p:blipFill>
          <a:blip r:embed="rId2"/>
          <a:srcRect/>
          <a:stretch>
            <a:fillRect/>
          </a:stretch>
        </p:blipFill>
        <p:spPr bwMode="auto">
          <a:xfrm>
            <a:off x="5181600" y="1676400"/>
            <a:ext cx="3962400" cy="2667000"/>
          </a:xfrm>
          <a:prstGeom prst="rect">
            <a:avLst/>
          </a:prstGeom>
          <a:noFill/>
          <a:ln w="9525">
            <a:noFill/>
            <a:miter lim="800000"/>
            <a:headEnd/>
            <a:tailEnd/>
          </a:ln>
        </p:spPr>
      </p:pic>
      <p:pic>
        <p:nvPicPr>
          <p:cNvPr id="12291" name="Picture 2" descr="hoatrai.jpg"/>
          <p:cNvPicPr>
            <a:picLocks noChangeAspect="1"/>
          </p:cNvPicPr>
          <p:nvPr/>
        </p:nvPicPr>
        <p:blipFill>
          <a:blip r:embed="rId3"/>
          <a:srcRect/>
          <a:stretch>
            <a:fillRect/>
          </a:stretch>
        </p:blipFill>
        <p:spPr bwMode="auto">
          <a:xfrm>
            <a:off x="0" y="1600200"/>
            <a:ext cx="4495800" cy="2057400"/>
          </a:xfrm>
          <a:prstGeom prst="rect">
            <a:avLst/>
          </a:prstGeom>
          <a:noFill/>
          <a:ln w="9525">
            <a:noFill/>
            <a:miter lim="800000"/>
            <a:headEnd/>
            <a:tailEnd/>
          </a:ln>
        </p:spPr>
      </p:pic>
      <p:pic>
        <p:nvPicPr>
          <p:cNvPr id="12292" name="Picture 3" descr="hoatrai.jpg"/>
          <p:cNvPicPr>
            <a:picLocks noChangeAspect="1"/>
          </p:cNvPicPr>
          <p:nvPr/>
        </p:nvPicPr>
        <p:blipFill>
          <a:blip r:embed="rId4"/>
          <a:srcRect/>
          <a:stretch>
            <a:fillRect/>
          </a:stretch>
        </p:blipFill>
        <p:spPr bwMode="auto">
          <a:xfrm>
            <a:off x="4038600" y="4724400"/>
            <a:ext cx="5105400" cy="2133600"/>
          </a:xfrm>
          <a:prstGeom prst="rect">
            <a:avLst/>
          </a:prstGeom>
          <a:noFill/>
          <a:ln w="9525">
            <a:noFill/>
            <a:miter lim="800000"/>
            <a:headEnd/>
            <a:tailEnd/>
          </a:ln>
        </p:spPr>
      </p:pic>
      <p:sp>
        <p:nvSpPr>
          <p:cNvPr id="12293" name="Rectangle 1"/>
          <p:cNvSpPr>
            <a:spLocks noChangeArrowheads="1"/>
          </p:cNvSpPr>
          <p:nvPr/>
        </p:nvSpPr>
        <p:spPr bwMode="auto">
          <a:xfrm>
            <a:off x="1828800" y="0"/>
            <a:ext cx="6297613" cy="523875"/>
          </a:xfrm>
          <a:prstGeom prst="rect">
            <a:avLst/>
          </a:prstGeom>
          <a:noFill/>
          <a:ln w="9525">
            <a:noFill/>
            <a:miter lim="800000"/>
            <a:headEnd/>
            <a:tailEnd/>
          </a:ln>
        </p:spPr>
        <p:txBody>
          <a:bodyPr wrap="none">
            <a:spAutoFit/>
          </a:bodyPr>
          <a:lstStyle/>
          <a:p>
            <a:pPr algn="ctr"/>
            <a:r>
              <a:rPr lang="en-US" sz="2800" b="1">
                <a:solidFill>
                  <a:srgbClr val="6600FF"/>
                </a:solidFill>
                <a:cs typeface="Arial" charset="0"/>
              </a:rPr>
              <a:t>Thứ  tư  ngày  19  tháng 1 năm 2011</a:t>
            </a:r>
          </a:p>
        </p:txBody>
      </p:sp>
      <p:sp>
        <p:nvSpPr>
          <p:cNvPr id="12294" name="TextBox 2"/>
          <p:cNvSpPr txBox="1">
            <a:spLocks noChangeArrowheads="1"/>
          </p:cNvSpPr>
          <p:nvPr/>
        </p:nvSpPr>
        <p:spPr bwMode="auto">
          <a:xfrm>
            <a:off x="3429000" y="457200"/>
            <a:ext cx="3200400" cy="523875"/>
          </a:xfrm>
          <a:prstGeom prst="rect">
            <a:avLst/>
          </a:prstGeom>
          <a:noFill/>
          <a:ln w="9525">
            <a:noFill/>
            <a:miter lim="800000"/>
            <a:headEnd/>
            <a:tailEnd/>
          </a:ln>
        </p:spPr>
        <p:txBody>
          <a:bodyPr>
            <a:spAutoFit/>
          </a:bodyPr>
          <a:lstStyle/>
          <a:p>
            <a:pPr algn="ctr"/>
            <a:r>
              <a:rPr lang="en-US" sz="2800" b="1">
                <a:solidFill>
                  <a:srgbClr val="6600FF"/>
                </a:solidFill>
                <a:cs typeface="Arial" charset="0"/>
              </a:rPr>
              <a:t>Luyện từ và câu</a:t>
            </a:r>
          </a:p>
        </p:txBody>
      </p:sp>
      <p:sp>
        <p:nvSpPr>
          <p:cNvPr id="12295" name="TextBox 4"/>
          <p:cNvSpPr txBox="1">
            <a:spLocks noChangeArrowheads="1"/>
          </p:cNvSpPr>
          <p:nvPr/>
        </p:nvSpPr>
        <p:spPr bwMode="auto">
          <a:xfrm>
            <a:off x="1752600" y="838200"/>
            <a:ext cx="6781800" cy="523875"/>
          </a:xfrm>
          <a:prstGeom prst="rect">
            <a:avLst/>
          </a:prstGeom>
          <a:noFill/>
          <a:ln w="9525">
            <a:noFill/>
            <a:miter lim="800000"/>
            <a:headEnd/>
            <a:tailEnd/>
          </a:ln>
        </p:spPr>
        <p:txBody>
          <a:bodyPr>
            <a:spAutoFit/>
          </a:bodyPr>
          <a:lstStyle/>
          <a:p>
            <a:pPr algn="ctr"/>
            <a:r>
              <a:rPr lang="en-US" sz="2800" b="1">
                <a:solidFill>
                  <a:srgbClr val="FF0000"/>
                </a:solidFill>
                <a:cs typeface="Arial" charset="0"/>
              </a:rPr>
              <a:t>Vị ngữ trong câu kể Ai thế nào?</a:t>
            </a:r>
          </a:p>
        </p:txBody>
      </p:sp>
      <p:pic>
        <p:nvPicPr>
          <p:cNvPr id="12296" name="Picture 3" descr="hoatrai.jpg"/>
          <p:cNvPicPr>
            <a:picLocks noChangeAspect="1"/>
          </p:cNvPicPr>
          <p:nvPr/>
        </p:nvPicPr>
        <p:blipFill>
          <a:blip r:embed="rId5"/>
          <a:srcRect/>
          <a:stretch>
            <a:fillRect/>
          </a:stretch>
        </p:blipFill>
        <p:spPr bwMode="auto">
          <a:xfrm>
            <a:off x="0" y="4191000"/>
            <a:ext cx="4191000" cy="2667000"/>
          </a:xfrm>
          <a:prstGeom prst="rect">
            <a:avLst/>
          </a:prstGeom>
          <a:noFill/>
          <a:ln w="9525">
            <a:noFill/>
            <a:miter lim="800000"/>
            <a:headEnd/>
            <a:tailEnd/>
          </a:ln>
        </p:spPr>
      </p:pic>
      <p:sp>
        <p:nvSpPr>
          <p:cNvPr id="11" name="TextBox 10"/>
          <p:cNvSpPr txBox="1">
            <a:spLocks noChangeArrowheads="1"/>
          </p:cNvSpPr>
          <p:nvPr/>
        </p:nvSpPr>
        <p:spPr bwMode="auto">
          <a:xfrm>
            <a:off x="2133600" y="3263900"/>
            <a:ext cx="5257800" cy="1384300"/>
          </a:xfrm>
          <a:prstGeom prst="rect">
            <a:avLst/>
          </a:prstGeom>
          <a:noFill/>
          <a:ln w="9525">
            <a:noFill/>
            <a:miter lim="800000"/>
            <a:headEnd/>
            <a:tailEnd/>
          </a:ln>
        </p:spPr>
        <p:txBody>
          <a:bodyPr>
            <a:spAutoFit/>
          </a:bodyPr>
          <a:lstStyle/>
          <a:p>
            <a:r>
              <a:rPr lang="en-US" sz="2800"/>
              <a:t>  </a:t>
            </a:r>
            <a:r>
              <a:rPr lang="en-US" sz="2800" b="1">
                <a:solidFill>
                  <a:srgbClr val="6600FF"/>
                </a:solidFill>
              </a:rPr>
              <a:t>2.Đặt 3 câu kể Ai thế nào?, mỗi câu tả một cây hoa mà em yêu thích.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828800" y="0"/>
            <a:ext cx="6297613" cy="523875"/>
          </a:xfrm>
          <a:prstGeom prst="rect">
            <a:avLst/>
          </a:prstGeom>
          <a:noFill/>
          <a:ln w="9525">
            <a:noFill/>
            <a:miter lim="800000"/>
            <a:headEnd/>
            <a:tailEnd/>
          </a:ln>
        </p:spPr>
        <p:txBody>
          <a:bodyPr wrap="none">
            <a:spAutoFit/>
          </a:bodyPr>
          <a:lstStyle/>
          <a:p>
            <a:pPr algn="ctr"/>
            <a:r>
              <a:rPr lang="en-US" sz="2800" b="1" dirty="0" err="1">
                <a:solidFill>
                  <a:srgbClr val="6600FF"/>
                </a:solidFill>
                <a:cs typeface="Arial" charset="0"/>
              </a:rPr>
              <a:t>Thứ</a:t>
            </a:r>
            <a:r>
              <a:rPr lang="en-US" sz="2800" b="1" dirty="0">
                <a:solidFill>
                  <a:srgbClr val="6600FF"/>
                </a:solidFill>
                <a:cs typeface="Arial" charset="0"/>
              </a:rPr>
              <a:t>  </a:t>
            </a:r>
            <a:r>
              <a:rPr lang="en-US" sz="2800" b="1" dirty="0" err="1">
                <a:solidFill>
                  <a:srgbClr val="6600FF"/>
                </a:solidFill>
                <a:cs typeface="Arial" charset="0"/>
              </a:rPr>
              <a:t>tư</a:t>
            </a:r>
            <a:r>
              <a:rPr lang="en-US" sz="2800" b="1" dirty="0">
                <a:solidFill>
                  <a:srgbClr val="6600FF"/>
                </a:solidFill>
                <a:cs typeface="Arial" charset="0"/>
              </a:rPr>
              <a:t>  </a:t>
            </a:r>
            <a:r>
              <a:rPr lang="en-US" sz="2800" b="1" dirty="0" err="1">
                <a:solidFill>
                  <a:srgbClr val="6600FF"/>
                </a:solidFill>
                <a:cs typeface="Arial" charset="0"/>
              </a:rPr>
              <a:t>ngày</a:t>
            </a:r>
            <a:r>
              <a:rPr lang="en-US" sz="2800" b="1" dirty="0">
                <a:solidFill>
                  <a:srgbClr val="6600FF"/>
                </a:solidFill>
                <a:cs typeface="Arial" charset="0"/>
              </a:rPr>
              <a:t>  19  </a:t>
            </a:r>
            <a:r>
              <a:rPr lang="en-US" sz="2800" b="1" dirty="0" err="1">
                <a:solidFill>
                  <a:srgbClr val="6600FF"/>
                </a:solidFill>
                <a:cs typeface="Arial" charset="0"/>
              </a:rPr>
              <a:t>tháng</a:t>
            </a:r>
            <a:r>
              <a:rPr lang="en-US" sz="2800" b="1" dirty="0">
                <a:solidFill>
                  <a:srgbClr val="6600FF"/>
                </a:solidFill>
                <a:cs typeface="Arial" charset="0"/>
              </a:rPr>
              <a:t> 1 </a:t>
            </a:r>
            <a:r>
              <a:rPr lang="en-US" sz="2800" b="1" dirty="0" err="1">
                <a:solidFill>
                  <a:srgbClr val="6600FF"/>
                </a:solidFill>
                <a:cs typeface="Arial" charset="0"/>
              </a:rPr>
              <a:t>năm</a:t>
            </a:r>
            <a:r>
              <a:rPr lang="en-US" sz="2800" b="1" dirty="0">
                <a:solidFill>
                  <a:srgbClr val="6600FF"/>
                </a:solidFill>
                <a:cs typeface="Arial" charset="0"/>
              </a:rPr>
              <a:t> 2011</a:t>
            </a:r>
          </a:p>
        </p:txBody>
      </p:sp>
      <p:sp>
        <p:nvSpPr>
          <p:cNvPr id="13315" name="TextBox 2"/>
          <p:cNvSpPr txBox="1">
            <a:spLocks noChangeArrowheads="1"/>
          </p:cNvSpPr>
          <p:nvPr/>
        </p:nvSpPr>
        <p:spPr bwMode="auto">
          <a:xfrm>
            <a:off x="0" y="457200"/>
            <a:ext cx="3200400" cy="523875"/>
          </a:xfrm>
          <a:prstGeom prst="rect">
            <a:avLst/>
          </a:prstGeom>
          <a:noFill/>
          <a:ln w="9525">
            <a:noFill/>
            <a:miter lim="800000"/>
            <a:headEnd/>
            <a:tailEnd/>
          </a:ln>
        </p:spPr>
        <p:txBody>
          <a:bodyPr>
            <a:spAutoFit/>
          </a:bodyPr>
          <a:lstStyle/>
          <a:p>
            <a:pPr algn="ctr"/>
            <a:r>
              <a:rPr lang="en-US" sz="2800" b="1" u="sng">
                <a:solidFill>
                  <a:srgbClr val="6600FF"/>
                </a:solidFill>
                <a:cs typeface="Arial" charset="0"/>
              </a:rPr>
              <a:t>Luyện từ và câu</a:t>
            </a:r>
          </a:p>
        </p:txBody>
      </p:sp>
      <p:sp>
        <p:nvSpPr>
          <p:cNvPr id="13316" name="TextBox 4"/>
          <p:cNvSpPr txBox="1">
            <a:spLocks noChangeArrowheads="1"/>
          </p:cNvSpPr>
          <p:nvPr/>
        </p:nvSpPr>
        <p:spPr bwMode="auto">
          <a:xfrm>
            <a:off x="2895600" y="457200"/>
            <a:ext cx="6248400" cy="523875"/>
          </a:xfrm>
          <a:prstGeom prst="rect">
            <a:avLst/>
          </a:prstGeom>
          <a:noFill/>
          <a:ln w="9525">
            <a:noFill/>
            <a:miter lim="800000"/>
            <a:headEnd/>
            <a:tailEnd/>
          </a:ln>
        </p:spPr>
        <p:txBody>
          <a:bodyPr>
            <a:spAutoFit/>
          </a:bodyPr>
          <a:lstStyle/>
          <a:p>
            <a:pPr algn="ctr"/>
            <a:r>
              <a:rPr lang="en-US" sz="2800" b="1">
                <a:solidFill>
                  <a:srgbClr val="FF0000"/>
                </a:solidFill>
                <a:cs typeface="Arial" charset="0"/>
              </a:rPr>
              <a:t>Vị ngữ trong câu kể Ai thế nào?</a:t>
            </a:r>
          </a:p>
        </p:txBody>
      </p:sp>
      <p:pic>
        <p:nvPicPr>
          <p:cNvPr id="13317" name="Picture 8" descr="http://t3.gstatic.com/images?q=tbn:ANd9GcR9geWW9bCtL04v7TjzQeHZ13vO1dDMWIa4u_l2BRRNyrHv6uBw"/>
          <p:cNvPicPr>
            <a:picLocks noChangeAspect="1" noChangeArrowheads="1"/>
          </p:cNvPicPr>
          <p:nvPr/>
        </p:nvPicPr>
        <p:blipFill>
          <a:blip r:embed="rId2"/>
          <a:srcRect/>
          <a:stretch>
            <a:fillRect/>
          </a:stretch>
        </p:blipFill>
        <p:spPr bwMode="auto">
          <a:xfrm>
            <a:off x="4419600" y="4038600"/>
            <a:ext cx="4343400" cy="2667000"/>
          </a:xfrm>
          <a:prstGeom prst="rect">
            <a:avLst/>
          </a:prstGeom>
          <a:noFill/>
          <a:ln w="9525">
            <a:noFill/>
            <a:miter lim="800000"/>
            <a:headEnd/>
            <a:tailEnd/>
          </a:ln>
        </p:spPr>
      </p:pic>
      <p:pic>
        <p:nvPicPr>
          <p:cNvPr id="13318" name="Picture 10" descr="http://images.yume.vn/blog/200803/19/797837_1205904428.jpg"/>
          <p:cNvPicPr>
            <a:picLocks noChangeAspect="1" noChangeArrowheads="1"/>
          </p:cNvPicPr>
          <p:nvPr/>
        </p:nvPicPr>
        <p:blipFill>
          <a:blip r:embed="rId3"/>
          <a:srcRect/>
          <a:stretch>
            <a:fillRect/>
          </a:stretch>
        </p:blipFill>
        <p:spPr bwMode="auto">
          <a:xfrm>
            <a:off x="304800" y="4038600"/>
            <a:ext cx="3886200" cy="2667000"/>
          </a:xfrm>
          <a:prstGeom prst="rect">
            <a:avLst/>
          </a:prstGeom>
          <a:noFill/>
          <a:ln w="9525">
            <a:noFill/>
            <a:miter lim="800000"/>
            <a:headEnd/>
            <a:tailEnd/>
          </a:ln>
        </p:spPr>
      </p:pic>
      <p:pic>
        <p:nvPicPr>
          <p:cNvPr id="13319" name="Picture 12" descr="http://t0.gstatic.com/images?q=tbn:ANd9GcTkPTA6qJIg1jzisskTgT9B1Y-lC8F3e10AntGg9Zc-JE6zhXfR"/>
          <p:cNvPicPr>
            <a:picLocks noChangeAspect="1" noChangeArrowheads="1"/>
          </p:cNvPicPr>
          <p:nvPr/>
        </p:nvPicPr>
        <p:blipFill>
          <a:blip r:embed="rId4"/>
          <a:srcRect/>
          <a:stretch>
            <a:fillRect/>
          </a:stretch>
        </p:blipFill>
        <p:spPr bwMode="auto">
          <a:xfrm>
            <a:off x="304800" y="1371600"/>
            <a:ext cx="3886200" cy="2514600"/>
          </a:xfrm>
          <a:prstGeom prst="rect">
            <a:avLst/>
          </a:prstGeom>
          <a:noFill/>
          <a:ln w="9525">
            <a:noFill/>
            <a:miter lim="800000"/>
            <a:headEnd/>
            <a:tailEnd/>
          </a:ln>
        </p:spPr>
      </p:pic>
      <p:sp>
        <p:nvSpPr>
          <p:cNvPr id="9" name="TextBox 8"/>
          <p:cNvSpPr txBox="1">
            <a:spLocks noChangeArrowheads="1"/>
          </p:cNvSpPr>
          <p:nvPr/>
        </p:nvSpPr>
        <p:spPr bwMode="auto">
          <a:xfrm>
            <a:off x="1295400" y="3429000"/>
            <a:ext cx="2514600" cy="523875"/>
          </a:xfrm>
          <a:prstGeom prst="rect">
            <a:avLst/>
          </a:prstGeom>
          <a:noFill/>
          <a:ln w="9525">
            <a:noFill/>
            <a:miter lim="800000"/>
            <a:headEnd/>
            <a:tailEnd/>
          </a:ln>
        </p:spPr>
        <p:txBody>
          <a:bodyPr>
            <a:spAutoFit/>
          </a:bodyPr>
          <a:lstStyle/>
          <a:p>
            <a:r>
              <a:rPr lang="en-US" sz="2800" b="1">
                <a:solidFill>
                  <a:srgbClr val="FFFF00"/>
                </a:solidFill>
              </a:rPr>
              <a:t>Cây hoa Sen</a:t>
            </a:r>
          </a:p>
        </p:txBody>
      </p:sp>
      <p:sp>
        <p:nvSpPr>
          <p:cNvPr id="12" name="TextBox 11"/>
          <p:cNvSpPr txBox="1">
            <a:spLocks noChangeArrowheads="1"/>
          </p:cNvSpPr>
          <p:nvPr/>
        </p:nvSpPr>
        <p:spPr bwMode="auto">
          <a:xfrm>
            <a:off x="5257800" y="6257925"/>
            <a:ext cx="3048000" cy="523875"/>
          </a:xfrm>
          <a:prstGeom prst="rect">
            <a:avLst/>
          </a:prstGeom>
          <a:noFill/>
          <a:ln w="9525">
            <a:noFill/>
            <a:miter lim="800000"/>
            <a:headEnd/>
            <a:tailEnd/>
          </a:ln>
        </p:spPr>
        <p:txBody>
          <a:bodyPr>
            <a:spAutoFit/>
          </a:bodyPr>
          <a:lstStyle/>
          <a:p>
            <a:r>
              <a:rPr lang="en-US" sz="2800" b="1">
                <a:solidFill>
                  <a:srgbClr val="FFFF00"/>
                </a:solidFill>
              </a:rPr>
              <a:t>Cây hoa tía ngọ</a:t>
            </a:r>
          </a:p>
        </p:txBody>
      </p:sp>
      <p:sp>
        <p:nvSpPr>
          <p:cNvPr id="13" name="TextBox 12"/>
          <p:cNvSpPr txBox="1">
            <a:spLocks noChangeArrowheads="1"/>
          </p:cNvSpPr>
          <p:nvPr/>
        </p:nvSpPr>
        <p:spPr bwMode="auto">
          <a:xfrm>
            <a:off x="1143000" y="6181725"/>
            <a:ext cx="2895600" cy="523875"/>
          </a:xfrm>
          <a:prstGeom prst="rect">
            <a:avLst/>
          </a:prstGeom>
          <a:noFill/>
          <a:ln w="9525">
            <a:noFill/>
            <a:miter lim="800000"/>
            <a:headEnd/>
            <a:tailEnd/>
          </a:ln>
        </p:spPr>
        <p:txBody>
          <a:bodyPr>
            <a:spAutoFit/>
          </a:bodyPr>
          <a:lstStyle/>
          <a:p>
            <a:r>
              <a:rPr lang="en-US" sz="2800" b="1">
                <a:solidFill>
                  <a:srgbClr val="FFFF00"/>
                </a:solidFill>
              </a:rPr>
              <a:t>Cây hoa Súng</a:t>
            </a:r>
          </a:p>
        </p:txBody>
      </p:sp>
      <p:pic>
        <p:nvPicPr>
          <p:cNvPr id="13326" name="Picture 14" descr="http://i715.photobucket.com/albums/ww152/chieuusa/IMG_1637.jpg?t=1239595871"/>
          <p:cNvPicPr>
            <a:picLocks noChangeAspect="1" noChangeArrowheads="1"/>
          </p:cNvPicPr>
          <p:nvPr/>
        </p:nvPicPr>
        <p:blipFill>
          <a:blip r:embed="rId5"/>
          <a:srcRect/>
          <a:stretch>
            <a:fillRect/>
          </a:stretch>
        </p:blipFill>
        <p:spPr bwMode="auto">
          <a:xfrm>
            <a:off x="4419600" y="1371600"/>
            <a:ext cx="4343400" cy="2514600"/>
          </a:xfrm>
          <a:prstGeom prst="rect">
            <a:avLst/>
          </a:prstGeom>
          <a:noFill/>
          <a:ln w="9525">
            <a:noFill/>
            <a:miter lim="800000"/>
            <a:headEnd/>
            <a:tailEnd/>
          </a:ln>
        </p:spPr>
      </p:pic>
      <p:sp>
        <p:nvSpPr>
          <p:cNvPr id="14" name="TextBox 13"/>
          <p:cNvSpPr txBox="1">
            <a:spLocks noChangeArrowheads="1"/>
          </p:cNvSpPr>
          <p:nvPr/>
        </p:nvSpPr>
        <p:spPr bwMode="auto">
          <a:xfrm>
            <a:off x="5410200" y="3429000"/>
            <a:ext cx="2514600" cy="523875"/>
          </a:xfrm>
          <a:prstGeom prst="rect">
            <a:avLst/>
          </a:prstGeom>
          <a:noFill/>
          <a:ln w="9525">
            <a:noFill/>
            <a:miter lim="800000"/>
            <a:headEnd/>
            <a:tailEnd/>
          </a:ln>
        </p:spPr>
        <p:txBody>
          <a:bodyPr>
            <a:spAutoFit/>
          </a:bodyPr>
          <a:lstStyle/>
          <a:p>
            <a:r>
              <a:rPr lang="en-US" sz="2800" b="1">
                <a:solidFill>
                  <a:srgbClr val="FF0000"/>
                </a:solidFill>
              </a:rPr>
              <a:t>Cây hoa Cúc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diamond(in)">
                                      <p:cBhvr>
                                        <p:cTn id="7" dur="2000"/>
                                        <p:tgtEl>
                                          <p:spTgt spid="1331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2000"/>
                                        <p:tgtEl>
                                          <p:spTgt spid="9"/>
                                        </p:tgtEl>
                                      </p:cBhvr>
                                    </p:animEffect>
                                  </p:childTnLst>
                                </p:cTn>
                              </p:par>
                              <p:par>
                                <p:cTn id="11" presetID="8" presetClass="entr" presetSubtype="16" fill="hold" nodeType="withEffect">
                                  <p:stCondLst>
                                    <p:cond delay="0"/>
                                  </p:stCondLst>
                                  <p:childTnLst>
                                    <p:set>
                                      <p:cBhvr>
                                        <p:cTn id="12" dur="1" fill="hold">
                                          <p:stCondLst>
                                            <p:cond delay="0"/>
                                          </p:stCondLst>
                                        </p:cTn>
                                        <p:tgtEl>
                                          <p:spTgt spid="13326"/>
                                        </p:tgtEl>
                                        <p:attrNameLst>
                                          <p:attrName>style.visibility</p:attrName>
                                        </p:attrNameLst>
                                      </p:cBhvr>
                                      <p:to>
                                        <p:strVal val="visible"/>
                                      </p:to>
                                    </p:set>
                                    <p:animEffect transition="in" filter="diamond(in)">
                                      <p:cBhvr>
                                        <p:cTn id="13" dur="2000"/>
                                        <p:tgtEl>
                                          <p:spTgt spid="1332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amond(in)">
                                      <p:cBhvr>
                                        <p:cTn id="16" dur="2000"/>
                                        <p:tgtEl>
                                          <p:spTgt spid="14"/>
                                        </p:tgtEl>
                                      </p:cBhvr>
                                    </p:animEffect>
                                  </p:childTnLst>
                                </p:cTn>
                              </p:par>
                              <p:par>
                                <p:cTn id="17" presetID="8" presetClass="entr" presetSubtype="16" fill="hold" nodeType="withEffect">
                                  <p:stCondLst>
                                    <p:cond delay="0"/>
                                  </p:stCondLst>
                                  <p:childTnLst>
                                    <p:set>
                                      <p:cBhvr>
                                        <p:cTn id="18" dur="1" fill="hold">
                                          <p:stCondLst>
                                            <p:cond delay="0"/>
                                          </p:stCondLst>
                                        </p:cTn>
                                        <p:tgtEl>
                                          <p:spTgt spid="13318"/>
                                        </p:tgtEl>
                                        <p:attrNameLst>
                                          <p:attrName>style.visibility</p:attrName>
                                        </p:attrNameLst>
                                      </p:cBhvr>
                                      <p:to>
                                        <p:strVal val="visible"/>
                                      </p:to>
                                    </p:set>
                                    <p:animEffect transition="in" filter="diamond(in)">
                                      <p:cBhvr>
                                        <p:cTn id="19" dur="2000"/>
                                        <p:tgtEl>
                                          <p:spTgt spid="13318"/>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par>
                                <p:cTn id="23" presetID="8" presetClass="entr" presetSubtype="16" fill="hold" nodeType="withEffect">
                                  <p:stCondLst>
                                    <p:cond delay="0"/>
                                  </p:stCondLst>
                                  <p:childTnLst>
                                    <p:set>
                                      <p:cBhvr>
                                        <p:cTn id="24" dur="1" fill="hold">
                                          <p:stCondLst>
                                            <p:cond delay="0"/>
                                          </p:stCondLst>
                                        </p:cTn>
                                        <p:tgtEl>
                                          <p:spTgt spid="13317"/>
                                        </p:tgtEl>
                                        <p:attrNameLst>
                                          <p:attrName>style.visibility</p:attrName>
                                        </p:attrNameLst>
                                      </p:cBhvr>
                                      <p:to>
                                        <p:strVal val="visible"/>
                                      </p:to>
                                    </p:set>
                                    <p:animEffect transition="in" filter="diamond(in)">
                                      <p:cBhvr>
                                        <p:cTn id="25" dur="2000"/>
                                        <p:tgtEl>
                                          <p:spTgt spid="13317"/>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amond(in)">
                                      <p:cBhvr>
                                        <p:cTn id="2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2"/>
          <p:cNvSpPr txBox="1">
            <a:spLocks noChangeArrowheads="1"/>
          </p:cNvSpPr>
          <p:nvPr/>
        </p:nvSpPr>
        <p:spPr bwMode="auto">
          <a:xfrm>
            <a:off x="-76200" y="457200"/>
            <a:ext cx="3200400" cy="523875"/>
          </a:xfrm>
          <a:prstGeom prst="rect">
            <a:avLst/>
          </a:prstGeom>
          <a:noFill/>
          <a:ln w="9525">
            <a:noFill/>
            <a:miter lim="800000"/>
            <a:headEnd/>
            <a:tailEnd/>
          </a:ln>
        </p:spPr>
        <p:txBody>
          <a:bodyPr>
            <a:spAutoFit/>
          </a:bodyPr>
          <a:lstStyle/>
          <a:p>
            <a:pPr algn="ctr"/>
            <a:r>
              <a:rPr lang="en-US" sz="2800" b="1">
                <a:solidFill>
                  <a:srgbClr val="6600FF"/>
                </a:solidFill>
                <a:cs typeface="Arial" charset="0"/>
              </a:rPr>
              <a:t>Luyện từ và câu</a:t>
            </a:r>
          </a:p>
        </p:txBody>
      </p:sp>
      <p:sp>
        <p:nvSpPr>
          <p:cNvPr id="14340" name="TextBox 4"/>
          <p:cNvSpPr txBox="1">
            <a:spLocks noChangeArrowheads="1"/>
          </p:cNvSpPr>
          <p:nvPr/>
        </p:nvSpPr>
        <p:spPr bwMode="auto">
          <a:xfrm>
            <a:off x="2667000" y="457200"/>
            <a:ext cx="6172200" cy="523875"/>
          </a:xfrm>
          <a:prstGeom prst="rect">
            <a:avLst/>
          </a:prstGeom>
          <a:noFill/>
          <a:ln w="9525">
            <a:noFill/>
            <a:miter lim="800000"/>
            <a:headEnd/>
            <a:tailEnd/>
          </a:ln>
        </p:spPr>
        <p:txBody>
          <a:bodyPr>
            <a:spAutoFit/>
          </a:bodyPr>
          <a:lstStyle/>
          <a:p>
            <a:pPr algn="ctr"/>
            <a:r>
              <a:rPr lang="en-US" sz="2800" b="1">
                <a:solidFill>
                  <a:srgbClr val="FF0000"/>
                </a:solidFill>
                <a:cs typeface="Arial" charset="0"/>
              </a:rPr>
              <a:t>Vị ngữ trong câu kể Ai thế nào?</a:t>
            </a:r>
          </a:p>
        </p:txBody>
      </p:sp>
      <p:pic>
        <p:nvPicPr>
          <p:cNvPr id="15365" name="Picture 6" descr="http://thanhvien.phunuonline.com.vn/suckhoe-dinhduong/2010/Picture/Hoc/PN104/vantho.jpg"/>
          <p:cNvPicPr>
            <a:picLocks noChangeAspect="1" noChangeArrowheads="1"/>
          </p:cNvPicPr>
          <p:nvPr/>
        </p:nvPicPr>
        <p:blipFill>
          <a:blip r:embed="rId2"/>
          <a:srcRect/>
          <a:stretch>
            <a:fillRect/>
          </a:stretch>
        </p:blipFill>
        <p:spPr bwMode="auto">
          <a:xfrm>
            <a:off x="304800" y="1371600"/>
            <a:ext cx="4191000" cy="2438400"/>
          </a:xfrm>
          <a:prstGeom prst="rect">
            <a:avLst/>
          </a:prstGeom>
          <a:noFill/>
          <a:ln w="9525">
            <a:noFill/>
            <a:miter lim="800000"/>
            <a:headEnd/>
            <a:tailEnd/>
          </a:ln>
        </p:spPr>
      </p:pic>
      <p:pic>
        <p:nvPicPr>
          <p:cNvPr id="15366" name="Picture 6" descr="http://lh5.ggpht.com/_IAr0BXHznqo/S31qDwiIJxI/AAAAAAAAAHU/J3LalT5Y7JU/DSC01399.JPG"/>
          <p:cNvPicPr>
            <a:picLocks noChangeAspect="1" noChangeArrowheads="1"/>
          </p:cNvPicPr>
          <p:nvPr/>
        </p:nvPicPr>
        <p:blipFill>
          <a:blip r:embed="rId3"/>
          <a:srcRect/>
          <a:stretch>
            <a:fillRect/>
          </a:stretch>
        </p:blipFill>
        <p:spPr bwMode="auto">
          <a:xfrm>
            <a:off x="4572000" y="1371600"/>
            <a:ext cx="4267200" cy="2438400"/>
          </a:xfrm>
          <a:prstGeom prst="rect">
            <a:avLst/>
          </a:prstGeom>
          <a:noFill/>
          <a:ln w="9525">
            <a:noFill/>
            <a:miter lim="800000"/>
            <a:headEnd/>
            <a:tailEnd/>
          </a:ln>
        </p:spPr>
      </p:pic>
      <p:pic>
        <p:nvPicPr>
          <p:cNvPr id="15367" name="Picture 6" descr="15"/>
          <p:cNvPicPr>
            <a:picLocks noChangeAspect="1" noChangeArrowheads="1"/>
          </p:cNvPicPr>
          <p:nvPr/>
        </p:nvPicPr>
        <p:blipFill>
          <a:blip r:embed="rId4"/>
          <a:srcRect/>
          <a:stretch>
            <a:fillRect/>
          </a:stretch>
        </p:blipFill>
        <p:spPr bwMode="auto">
          <a:xfrm>
            <a:off x="304800" y="3962400"/>
            <a:ext cx="4191000" cy="2667000"/>
          </a:xfrm>
          <a:prstGeom prst="rect">
            <a:avLst/>
          </a:prstGeom>
          <a:noFill/>
          <a:ln w="9525">
            <a:noFill/>
            <a:miter lim="800000"/>
            <a:headEnd/>
            <a:tailEnd/>
          </a:ln>
        </p:spPr>
      </p:pic>
      <p:sp>
        <p:nvSpPr>
          <p:cNvPr id="9" name="TextBox 8"/>
          <p:cNvSpPr txBox="1">
            <a:spLocks noChangeArrowheads="1"/>
          </p:cNvSpPr>
          <p:nvPr/>
        </p:nvSpPr>
        <p:spPr bwMode="auto">
          <a:xfrm>
            <a:off x="990600" y="3276600"/>
            <a:ext cx="3352800" cy="523875"/>
          </a:xfrm>
          <a:prstGeom prst="rect">
            <a:avLst/>
          </a:prstGeom>
          <a:noFill/>
          <a:ln w="9525">
            <a:noFill/>
            <a:miter lim="800000"/>
            <a:headEnd/>
            <a:tailEnd/>
          </a:ln>
        </p:spPr>
        <p:txBody>
          <a:bodyPr>
            <a:spAutoFit/>
          </a:bodyPr>
          <a:lstStyle/>
          <a:p>
            <a:r>
              <a:rPr lang="en-US" sz="2800" b="1">
                <a:solidFill>
                  <a:schemeClr val="bg1"/>
                </a:solidFill>
              </a:rPr>
              <a:t>Cây hoa vạn thọ</a:t>
            </a:r>
          </a:p>
        </p:txBody>
      </p:sp>
      <p:sp>
        <p:nvSpPr>
          <p:cNvPr id="10" name="TextBox 9"/>
          <p:cNvSpPr txBox="1">
            <a:spLocks noChangeArrowheads="1"/>
          </p:cNvSpPr>
          <p:nvPr/>
        </p:nvSpPr>
        <p:spPr bwMode="auto">
          <a:xfrm>
            <a:off x="5257800" y="3286125"/>
            <a:ext cx="3886200" cy="523875"/>
          </a:xfrm>
          <a:prstGeom prst="rect">
            <a:avLst/>
          </a:prstGeom>
          <a:noFill/>
          <a:ln w="9525">
            <a:noFill/>
            <a:miter lim="800000"/>
            <a:headEnd/>
            <a:tailEnd/>
          </a:ln>
        </p:spPr>
        <p:txBody>
          <a:bodyPr>
            <a:spAutoFit/>
          </a:bodyPr>
          <a:lstStyle/>
          <a:p>
            <a:r>
              <a:rPr lang="en-US" sz="2800" b="1">
                <a:solidFill>
                  <a:srgbClr val="FFFF00"/>
                </a:solidFill>
              </a:rPr>
              <a:t>Cây hoa phong lan</a:t>
            </a:r>
          </a:p>
        </p:txBody>
      </p:sp>
      <p:sp>
        <p:nvSpPr>
          <p:cNvPr id="11" name="TextBox 10"/>
          <p:cNvSpPr txBox="1">
            <a:spLocks noChangeArrowheads="1"/>
          </p:cNvSpPr>
          <p:nvPr/>
        </p:nvSpPr>
        <p:spPr bwMode="auto">
          <a:xfrm>
            <a:off x="685800" y="6105525"/>
            <a:ext cx="3200400" cy="523875"/>
          </a:xfrm>
          <a:prstGeom prst="rect">
            <a:avLst/>
          </a:prstGeom>
          <a:noFill/>
          <a:ln w="9525">
            <a:noFill/>
            <a:miter lim="800000"/>
            <a:headEnd/>
            <a:tailEnd/>
          </a:ln>
        </p:spPr>
        <p:txBody>
          <a:bodyPr>
            <a:spAutoFit/>
          </a:bodyPr>
          <a:lstStyle/>
          <a:p>
            <a:r>
              <a:rPr lang="en-US" sz="2800" b="1">
                <a:solidFill>
                  <a:srgbClr val="FFFF00"/>
                </a:solidFill>
              </a:rPr>
              <a:t>Cây hoa phượng</a:t>
            </a:r>
          </a:p>
        </p:txBody>
      </p:sp>
      <p:sp>
        <p:nvSpPr>
          <p:cNvPr id="14347" name="TextBox 11"/>
          <p:cNvSpPr txBox="1">
            <a:spLocks noChangeArrowheads="1"/>
          </p:cNvSpPr>
          <p:nvPr/>
        </p:nvSpPr>
        <p:spPr bwMode="auto">
          <a:xfrm>
            <a:off x="5410200" y="6105525"/>
            <a:ext cx="2667000" cy="523875"/>
          </a:xfrm>
          <a:prstGeom prst="rect">
            <a:avLst/>
          </a:prstGeom>
          <a:noFill/>
          <a:ln w="9525">
            <a:noFill/>
            <a:miter lim="800000"/>
            <a:headEnd/>
            <a:tailEnd/>
          </a:ln>
        </p:spPr>
        <p:txBody>
          <a:bodyPr>
            <a:spAutoFit/>
          </a:bodyPr>
          <a:lstStyle/>
          <a:p>
            <a:r>
              <a:rPr lang="en-US" sz="2800" b="1">
                <a:solidFill>
                  <a:schemeClr val="bg1"/>
                </a:solidFill>
              </a:rPr>
              <a:t>Hoa đồng tiền</a:t>
            </a:r>
          </a:p>
        </p:txBody>
      </p:sp>
      <p:pic>
        <p:nvPicPr>
          <p:cNvPr id="14" name="Picture 20" descr="http://www.khuyennongvn.gov.vn/k-ban-co-biet/bai-thuoc-tu-cay-hoa-huong-duong/image_mini"/>
          <p:cNvPicPr>
            <a:picLocks noChangeAspect="1" noChangeArrowheads="1"/>
          </p:cNvPicPr>
          <p:nvPr/>
        </p:nvPicPr>
        <p:blipFill>
          <a:blip r:embed="rId5"/>
          <a:srcRect/>
          <a:stretch>
            <a:fillRect/>
          </a:stretch>
        </p:blipFill>
        <p:spPr bwMode="auto">
          <a:xfrm>
            <a:off x="4724400" y="3962400"/>
            <a:ext cx="4114800" cy="2667000"/>
          </a:xfrm>
          <a:prstGeom prst="rect">
            <a:avLst/>
          </a:prstGeom>
          <a:noFill/>
          <a:ln w="9525">
            <a:noFill/>
            <a:miter lim="800000"/>
            <a:headEnd/>
            <a:tailEnd/>
          </a:ln>
        </p:spPr>
      </p:pic>
      <p:sp>
        <p:nvSpPr>
          <p:cNvPr id="15" name="TextBox 14"/>
          <p:cNvSpPr txBox="1">
            <a:spLocks noChangeArrowheads="1"/>
          </p:cNvSpPr>
          <p:nvPr/>
        </p:nvSpPr>
        <p:spPr bwMode="auto">
          <a:xfrm>
            <a:off x="4800600" y="6096000"/>
            <a:ext cx="4114800" cy="523875"/>
          </a:xfrm>
          <a:prstGeom prst="rect">
            <a:avLst/>
          </a:prstGeom>
          <a:noFill/>
          <a:ln w="9525">
            <a:noFill/>
            <a:miter lim="800000"/>
            <a:headEnd/>
            <a:tailEnd/>
          </a:ln>
        </p:spPr>
        <p:txBody>
          <a:bodyPr>
            <a:spAutoFit/>
          </a:bodyPr>
          <a:lstStyle/>
          <a:p>
            <a:r>
              <a:rPr lang="en-US" sz="2800" b="1">
                <a:solidFill>
                  <a:srgbClr val="FFFF00"/>
                </a:solidFill>
              </a:rPr>
              <a:t>Cây hoa hướng dương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diamond(in)">
                                      <p:cBhvr>
                                        <p:cTn id="7" dur="2000"/>
                                        <p:tgtEl>
                                          <p:spTgt spid="1536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2000"/>
                                        <p:tgtEl>
                                          <p:spTgt spid="9"/>
                                        </p:tgtEl>
                                      </p:cBhvr>
                                    </p:animEffect>
                                  </p:childTnLst>
                                </p:cTn>
                              </p:par>
                              <p:par>
                                <p:cTn id="11" presetID="8" presetClass="entr" presetSubtype="16" fill="hold" nodeType="withEffect">
                                  <p:stCondLst>
                                    <p:cond delay="0"/>
                                  </p:stCondLst>
                                  <p:childTnLst>
                                    <p:set>
                                      <p:cBhvr>
                                        <p:cTn id="12" dur="1" fill="hold">
                                          <p:stCondLst>
                                            <p:cond delay="0"/>
                                          </p:stCondLst>
                                        </p:cTn>
                                        <p:tgtEl>
                                          <p:spTgt spid="15366"/>
                                        </p:tgtEl>
                                        <p:attrNameLst>
                                          <p:attrName>style.visibility</p:attrName>
                                        </p:attrNameLst>
                                      </p:cBhvr>
                                      <p:to>
                                        <p:strVal val="visible"/>
                                      </p:to>
                                    </p:set>
                                    <p:animEffect transition="in" filter="diamond(in)">
                                      <p:cBhvr>
                                        <p:cTn id="13" dur="2000"/>
                                        <p:tgtEl>
                                          <p:spTgt spid="1536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amond(in)">
                                      <p:cBhvr>
                                        <p:cTn id="16" dur="2000"/>
                                        <p:tgtEl>
                                          <p:spTgt spid="10"/>
                                        </p:tgtEl>
                                      </p:cBhvr>
                                    </p:animEffect>
                                  </p:childTnLst>
                                </p:cTn>
                              </p:par>
                              <p:par>
                                <p:cTn id="17" presetID="8" presetClass="entr" presetSubtype="16" fill="hold" nodeType="withEffect">
                                  <p:stCondLst>
                                    <p:cond delay="0"/>
                                  </p:stCondLst>
                                  <p:childTnLst>
                                    <p:set>
                                      <p:cBhvr>
                                        <p:cTn id="18" dur="1" fill="hold">
                                          <p:stCondLst>
                                            <p:cond delay="0"/>
                                          </p:stCondLst>
                                        </p:cTn>
                                        <p:tgtEl>
                                          <p:spTgt spid="15367"/>
                                        </p:tgtEl>
                                        <p:attrNameLst>
                                          <p:attrName>style.visibility</p:attrName>
                                        </p:attrNameLst>
                                      </p:cBhvr>
                                      <p:to>
                                        <p:strVal val="visible"/>
                                      </p:to>
                                    </p:set>
                                    <p:animEffect transition="in" filter="diamond(in)">
                                      <p:cBhvr>
                                        <p:cTn id="19" dur="2000"/>
                                        <p:tgtEl>
                                          <p:spTgt spid="1536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amond(in)">
                                      <p:cBhvr>
                                        <p:cTn id="22" dur="2000"/>
                                        <p:tgtEl>
                                          <p:spTgt spid="11"/>
                                        </p:tgtEl>
                                      </p:cBhvr>
                                    </p:animEffect>
                                  </p:childTnLst>
                                </p:cTn>
                              </p:par>
                              <p:par>
                                <p:cTn id="23" presetID="8" presetClass="entr" presetSubtype="16"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amond(in)">
                                      <p:cBhvr>
                                        <p:cTn id="25" dur="2000"/>
                                        <p:tgtEl>
                                          <p:spTgt spid="14"/>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amond(in)">
                                      <p:cBhvr>
                                        <p:cTn id="2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2"/>
          <p:cNvSpPr txBox="1">
            <a:spLocks noChangeArrowheads="1"/>
          </p:cNvSpPr>
          <p:nvPr/>
        </p:nvSpPr>
        <p:spPr bwMode="auto">
          <a:xfrm>
            <a:off x="-152400" y="457200"/>
            <a:ext cx="3200400" cy="523875"/>
          </a:xfrm>
          <a:prstGeom prst="rect">
            <a:avLst/>
          </a:prstGeom>
          <a:noFill/>
          <a:ln w="9525">
            <a:noFill/>
            <a:miter lim="800000"/>
            <a:headEnd/>
            <a:tailEnd/>
          </a:ln>
        </p:spPr>
        <p:txBody>
          <a:bodyPr>
            <a:spAutoFit/>
          </a:bodyPr>
          <a:lstStyle/>
          <a:p>
            <a:pPr algn="ctr"/>
            <a:r>
              <a:rPr lang="en-US" sz="2800" b="1" u="sng">
                <a:solidFill>
                  <a:srgbClr val="6600FF"/>
                </a:solidFill>
                <a:cs typeface="Arial" charset="0"/>
              </a:rPr>
              <a:t>Luyện từ và câu</a:t>
            </a:r>
          </a:p>
        </p:txBody>
      </p:sp>
      <p:sp>
        <p:nvSpPr>
          <p:cNvPr id="15364" name="TextBox 4"/>
          <p:cNvSpPr txBox="1">
            <a:spLocks noChangeArrowheads="1"/>
          </p:cNvSpPr>
          <p:nvPr/>
        </p:nvSpPr>
        <p:spPr bwMode="auto">
          <a:xfrm>
            <a:off x="2819400" y="457200"/>
            <a:ext cx="6172200" cy="523875"/>
          </a:xfrm>
          <a:prstGeom prst="rect">
            <a:avLst/>
          </a:prstGeom>
          <a:noFill/>
          <a:ln w="9525">
            <a:noFill/>
            <a:miter lim="800000"/>
            <a:headEnd/>
            <a:tailEnd/>
          </a:ln>
        </p:spPr>
        <p:txBody>
          <a:bodyPr>
            <a:spAutoFit/>
          </a:bodyPr>
          <a:lstStyle/>
          <a:p>
            <a:pPr algn="ctr"/>
            <a:r>
              <a:rPr lang="en-US" sz="2800" b="1">
                <a:solidFill>
                  <a:srgbClr val="FF0000"/>
                </a:solidFill>
                <a:cs typeface="Arial" charset="0"/>
              </a:rPr>
              <a:t>Vị ngữ trong câu kể Ai thế nào?</a:t>
            </a:r>
          </a:p>
        </p:txBody>
      </p:sp>
      <p:sp>
        <p:nvSpPr>
          <p:cNvPr id="15365" name="TextBox 8"/>
          <p:cNvSpPr txBox="1">
            <a:spLocks noChangeArrowheads="1"/>
          </p:cNvSpPr>
          <p:nvPr/>
        </p:nvSpPr>
        <p:spPr bwMode="auto">
          <a:xfrm>
            <a:off x="381000" y="3352800"/>
            <a:ext cx="3657600" cy="523875"/>
          </a:xfrm>
          <a:prstGeom prst="rect">
            <a:avLst/>
          </a:prstGeom>
          <a:noFill/>
          <a:ln w="9525">
            <a:noFill/>
            <a:miter lim="800000"/>
            <a:headEnd/>
            <a:tailEnd/>
          </a:ln>
        </p:spPr>
        <p:txBody>
          <a:bodyPr>
            <a:spAutoFit/>
          </a:bodyPr>
          <a:lstStyle/>
          <a:p>
            <a:r>
              <a:rPr lang="en-US" sz="2800" b="1">
                <a:solidFill>
                  <a:schemeClr val="bg1"/>
                </a:solidFill>
              </a:rPr>
              <a:t>Hoa hướng dương</a:t>
            </a:r>
          </a:p>
        </p:txBody>
      </p:sp>
      <p:sp>
        <p:nvSpPr>
          <p:cNvPr id="15366" name="TextBox 10"/>
          <p:cNvSpPr txBox="1">
            <a:spLocks noChangeArrowheads="1"/>
          </p:cNvSpPr>
          <p:nvPr/>
        </p:nvSpPr>
        <p:spPr bwMode="auto">
          <a:xfrm>
            <a:off x="6096000" y="3276600"/>
            <a:ext cx="2133600" cy="523875"/>
          </a:xfrm>
          <a:prstGeom prst="rect">
            <a:avLst/>
          </a:prstGeom>
          <a:noFill/>
          <a:ln w="9525">
            <a:noFill/>
            <a:miter lim="800000"/>
            <a:headEnd/>
            <a:tailEnd/>
          </a:ln>
        </p:spPr>
        <p:txBody>
          <a:bodyPr>
            <a:spAutoFit/>
          </a:bodyPr>
          <a:lstStyle/>
          <a:p>
            <a:r>
              <a:rPr lang="en-US" sz="2800" b="1">
                <a:solidFill>
                  <a:schemeClr val="bg1"/>
                </a:solidFill>
              </a:rPr>
              <a:t>Hoa hồng</a:t>
            </a:r>
          </a:p>
        </p:txBody>
      </p:sp>
      <p:sp>
        <p:nvSpPr>
          <p:cNvPr id="15367" name="TextBox 11"/>
          <p:cNvSpPr txBox="1">
            <a:spLocks noChangeArrowheads="1"/>
          </p:cNvSpPr>
          <p:nvPr/>
        </p:nvSpPr>
        <p:spPr bwMode="auto">
          <a:xfrm>
            <a:off x="6019800" y="6029325"/>
            <a:ext cx="1676400" cy="523875"/>
          </a:xfrm>
          <a:prstGeom prst="rect">
            <a:avLst/>
          </a:prstGeom>
          <a:noFill/>
          <a:ln w="9525">
            <a:noFill/>
            <a:miter lim="800000"/>
            <a:headEnd/>
            <a:tailEnd/>
          </a:ln>
        </p:spPr>
        <p:txBody>
          <a:bodyPr>
            <a:spAutoFit/>
          </a:bodyPr>
          <a:lstStyle/>
          <a:p>
            <a:r>
              <a:rPr lang="en-US" sz="2800" b="1">
                <a:solidFill>
                  <a:schemeClr val="bg1"/>
                </a:solidFill>
              </a:rPr>
              <a:t>Hoa mai</a:t>
            </a:r>
          </a:p>
        </p:txBody>
      </p:sp>
      <p:pic>
        <p:nvPicPr>
          <p:cNvPr id="15374" name="Picture 14" descr="http://phunumoi.com/Upload/Images2009/02010/01/25-01/hoa%20mai%20xuan.jpg"/>
          <p:cNvPicPr>
            <a:picLocks noChangeAspect="1" noChangeArrowheads="1"/>
          </p:cNvPicPr>
          <p:nvPr/>
        </p:nvPicPr>
        <p:blipFill>
          <a:blip r:embed="rId2"/>
          <a:srcRect/>
          <a:stretch>
            <a:fillRect/>
          </a:stretch>
        </p:blipFill>
        <p:spPr bwMode="auto">
          <a:xfrm>
            <a:off x="304800" y="1066800"/>
            <a:ext cx="4267200" cy="2562225"/>
          </a:xfrm>
          <a:prstGeom prst="rect">
            <a:avLst/>
          </a:prstGeom>
          <a:noFill/>
          <a:ln w="9525">
            <a:noFill/>
            <a:miter lim="800000"/>
            <a:headEnd/>
            <a:tailEnd/>
          </a:ln>
        </p:spPr>
      </p:pic>
      <p:pic>
        <p:nvPicPr>
          <p:cNvPr id="15376" name="Picture 16" descr="http://anhso.net/data/26/ntvvirus/594514/ati2087597.jpg"/>
          <p:cNvPicPr>
            <a:picLocks noChangeAspect="1" noChangeArrowheads="1"/>
          </p:cNvPicPr>
          <p:nvPr/>
        </p:nvPicPr>
        <p:blipFill>
          <a:blip r:embed="rId3"/>
          <a:srcRect/>
          <a:stretch>
            <a:fillRect/>
          </a:stretch>
        </p:blipFill>
        <p:spPr bwMode="auto">
          <a:xfrm>
            <a:off x="304800" y="3962400"/>
            <a:ext cx="4267200" cy="2571750"/>
          </a:xfrm>
          <a:prstGeom prst="rect">
            <a:avLst/>
          </a:prstGeom>
          <a:noFill/>
          <a:ln w="9525">
            <a:noFill/>
            <a:miter lim="800000"/>
            <a:headEnd/>
            <a:tailEnd/>
          </a:ln>
        </p:spPr>
      </p:pic>
      <p:pic>
        <p:nvPicPr>
          <p:cNvPr id="15378" name="Picture 18" descr="http://i508.photobucket.com/albums/s324/fournnn/cay%20canh/hoadongtien.jpg"/>
          <p:cNvPicPr>
            <a:picLocks noChangeAspect="1" noChangeArrowheads="1"/>
          </p:cNvPicPr>
          <p:nvPr/>
        </p:nvPicPr>
        <p:blipFill>
          <a:blip r:embed="rId4"/>
          <a:srcRect/>
          <a:stretch>
            <a:fillRect/>
          </a:stretch>
        </p:blipFill>
        <p:spPr bwMode="auto">
          <a:xfrm>
            <a:off x="4876800" y="3962400"/>
            <a:ext cx="4191000" cy="2590800"/>
          </a:xfrm>
          <a:prstGeom prst="rect">
            <a:avLst/>
          </a:prstGeom>
          <a:noFill/>
          <a:ln w="9525">
            <a:noFill/>
            <a:miter lim="800000"/>
            <a:headEnd/>
            <a:tailEnd/>
          </a:ln>
        </p:spPr>
      </p:pic>
      <p:pic>
        <p:nvPicPr>
          <p:cNvPr id="17" name="Picture 14" descr="http://dantri.vcmedia.vn/Uploaded/2010/02/17/ff9Hoa_đào.JPG"/>
          <p:cNvPicPr>
            <a:picLocks noChangeAspect="1" noChangeArrowheads="1"/>
          </p:cNvPicPr>
          <p:nvPr/>
        </p:nvPicPr>
        <p:blipFill>
          <a:blip r:embed="rId5" cstate="print"/>
          <a:srcRect/>
          <a:stretch>
            <a:fillRect/>
          </a:stretch>
        </p:blipFill>
        <p:spPr bwMode="auto">
          <a:xfrm>
            <a:off x="4800600" y="1066800"/>
            <a:ext cx="4267200" cy="2571750"/>
          </a:xfrm>
          <a:prstGeom prst="rect">
            <a:avLst/>
          </a:prstGeom>
          <a:noFill/>
          <a:ln w="9525">
            <a:noFill/>
            <a:miter lim="800000"/>
            <a:headEnd/>
            <a:tailEnd/>
          </a:ln>
        </p:spPr>
      </p:pic>
      <p:sp>
        <p:nvSpPr>
          <p:cNvPr id="18" name="TextBox 17"/>
          <p:cNvSpPr txBox="1">
            <a:spLocks noChangeArrowheads="1"/>
          </p:cNvSpPr>
          <p:nvPr/>
        </p:nvSpPr>
        <p:spPr bwMode="auto">
          <a:xfrm>
            <a:off x="990600" y="3124200"/>
            <a:ext cx="3352800" cy="523875"/>
          </a:xfrm>
          <a:prstGeom prst="rect">
            <a:avLst/>
          </a:prstGeom>
          <a:noFill/>
          <a:ln w="9525">
            <a:noFill/>
            <a:miter lim="800000"/>
            <a:headEnd/>
            <a:tailEnd/>
          </a:ln>
        </p:spPr>
        <p:txBody>
          <a:bodyPr>
            <a:spAutoFit/>
          </a:bodyPr>
          <a:lstStyle/>
          <a:p>
            <a:r>
              <a:rPr lang="en-US" sz="2800" b="1">
                <a:solidFill>
                  <a:srgbClr val="FF0000"/>
                </a:solidFill>
              </a:rPr>
              <a:t>Cây hoa mai</a:t>
            </a:r>
          </a:p>
        </p:txBody>
      </p:sp>
      <p:sp>
        <p:nvSpPr>
          <p:cNvPr id="19" name="TextBox 18"/>
          <p:cNvSpPr txBox="1">
            <a:spLocks noChangeArrowheads="1"/>
          </p:cNvSpPr>
          <p:nvPr/>
        </p:nvSpPr>
        <p:spPr bwMode="auto">
          <a:xfrm>
            <a:off x="1143000" y="6029325"/>
            <a:ext cx="3352800" cy="523875"/>
          </a:xfrm>
          <a:prstGeom prst="rect">
            <a:avLst/>
          </a:prstGeom>
          <a:noFill/>
          <a:ln w="9525">
            <a:noFill/>
            <a:miter lim="800000"/>
            <a:headEnd/>
            <a:tailEnd/>
          </a:ln>
        </p:spPr>
        <p:txBody>
          <a:bodyPr>
            <a:spAutoFit/>
          </a:bodyPr>
          <a:lstStyle/>
          <a:p>
            <a:r>
              <a:rPr lang="en-US" sz="2800" b="1">
                <a:solidFill>
                  <a:srgbClr val="FFFF00"/>
                </a:solidFill>
              </a:rPr>
              <a:t>Cây hoa hồng</a:t>
            </a:r>
          </a:p>
        </p:txBody>
      </p:sp>
      <p:sp>
        <p:nvSpPr>
          <p:cNvPr id="20" name="TextBox 19"/>
          <p:cNvSpPr txBox="1">
            <a:spLocks noChangeArrowheads="1"/>
          </p:cNvSpPr>
          <p:nvPr/>
        </p:nvSpPr>
        <p:spPr bwMode="auto">
          <a:xfrm>
            <a:off x="5638800" y="3133725"/>
            <a:ext cx="3352800" cy="523875"/>
          </a:xfrm>
          <a:prstGeom prst="rect">
            <a:avLst/>
          </a:prstGeom>
          <a:noFill/>
          <a:ln w="9525">
            <a:noFill/>
            <a:miter lim="800000"/>
            <a:headEnd/>
            <a:tailEnd/>
          </a:ln>
        </p:spPr>
        <p:txBody>
          <a:bodyPr>
            <a:spAutoFit/>
          </a:bodyPr>
          <a:lstStyle/>
          <a:p>
            <a:r>
              <a:rPr lang="en-US" sz="2800" b="1">
                <a:solidFill>
                  <a:srgbClr val="FFFF00"/>
                </a:solidFill>
              </a:rPr>
              <a:t>Cây hoa đào</a:t>
            </a:r>
          </a:p>
        </p:txBody>
      </p:sp>
      <p:sp>
        <p:nvSpPr>
          <p:cNvPr id="21" name="TextBox 20"/>
          <p:cNvSpPr txBox="1">
            <a:spLocks noChangeArrowheads="1"/>
          </p:cNvSpPr>
          <p:nvPr/>
        </p:nvSpPr>
        <p:spPr bwMode="auto">
          <a:xfrm>
            <a:off x="5410200" y="6029325"/>
            <a:ext cx="3352800" cy="523875"/>
          </a:xfrm>
          <a:prstGeom prst="rect">
            <a:avLst/>
          </a:prstGeom>
          <a:noFill/>
          <a:ln w="9525">
            <a:noFill/>
            <a:miter lim="800000"/>
            <a:headEnd/>
            <a:tailEnd/>
          </a:ln>
        </p:spPr>
        <p:txBody>
          <a:bodyPr>
            <a:spAutoFit/>
          </a:bodyPr>
          <a:lstStyle/>
          <a:p>
            <a:r>
              <a:rPr lang="en-US" sz="2800" b="1">
                <a:solidFill>
                  <a:srgbClr val="FFFF00"/>
                </a:solidFill>
              </a:rPr>
              <a:t>Cây hoa đồng tiền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374"/>
                                        </p:tgtEl>
                                        <p:attrNameLst>
                                          <p:attrName>style.visibility</p:attrName>
                                        </p:attrNameLst>
                                      </p:cBhvr>
                                      <p:to>
                                        <p:strVal val="visible"/>
                                      </p:to>
                                    </p:set>
                                    <p:animEffect transition="in" filter="diamond(in)">
                                      <p:cBhvr>
                                        <p:cTn id="7" dur="2000"/>
                                        <p:tgtEl>
                                          <p:spTgt spid="1537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amond(in)">
                                      <p:cBhvr>
                                        <p:cTn id="10" dur="2000"/>
                                        <p:tgtEl>
                                          <p:spTgt spid="18"/>
                                        </p:tgtEl>
                                      </p:cBhvr>
                                    </p:animEffect>
                                  </p:childTnLst>
                                </p:cTn>
                              </p:par>
                              <p:par>
                                <p:cTn id="11" presetID="8"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amond(in)">
                                      <p:cBhvr>
                                        <p:cTn id="13" dur="2000"/>
                                        <p:tgtEl>
                                          <p:spTgt spid="17"/>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amond(in)">
                                      <p:cBhvr>
                                        <p:cTn id="16" dur="2000"/>
                                        <p:tgtEl>
                                          <p:spTgt spid="20"/>
                                        </p:tgtEl>
                                      </p:cBhvr>
                                    </p:animEffect>
                                  </p:childTnLst>
                                </p:cTn>
                              </p:par>
                              <p:par>
                                <p:cTn id="17" presetID="8" presetClass="entr" presetSubtype="16" fill="hold" nodeType="withEffect">
                                  <p:stCondLst>
                                    <p:cond delay="0"/>
                                  </p:stCondLst>
                                  <p:childTnLst>
                                    <p:set>
                                      <p:cBhvr>
                                        <p:cTn id="18" dur="1" fill="hold">
                                          <p:stCondLst>
                                            <p:cond delay="0"/>
                                          </p:stCondLst>
                                        </p:cTn>
                                        <p:tgtEl>
                                          <p:spTgt spid="15376"/>
                                        </p:tgtEl>
                                        <p:attrNameLst>
                                          <p:attrName>style.visibility</p:attrName>
                                        </p:attrNameLst>
                                      </p:cBhvr>
                                      <p:to>
                                        <p:strVal val="visible"/>
                                      </p:to>
                                    </p:set>
                                    <p:animEffect transition="in" filter="diamond(in)">
                                      <p:cBhvr>
                                        <p:cTn id="19" dur="2000"/>
                                        <p:tgtEl>
                                          <p:spTgt spid="15376"/>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amond(in)">
                                      <p:cBhvr>
                                        <p:cTn id="22" dur="2000"/>
                                        <p:tgtEl>
                                          <p:spTgt spid="19"/>
                                        </p:tgtEl>
                                      </p:cBhvr>
                                    </p:animEffect>
                                  </p:childTnLst>
                                </p:cTn>
                              </p:par>
                              <p:par>
                                <p:cTn id="23" presetID="8" presetClass="entr" presetSubtype="16" fill="hold" nodeType="withEffect">
                                  <p:stCondLst>
                                    <p:cond delay="0"/>
                                  </p:stCondLst>
                                  <p:childTnLst>
                                    <p:set>
                                      <p:cBhvr>
                                        <p:cTn id="24" dur="1" fill="hold">
                                          <p:stCondLst>
                                            <p:cond delay="0"/>
                                          </p:stCondLst>
                                        </p:cTn>
                                        <p:tgtEl>
                                          <p:spTgt spid="15378"/>
                                        </p:tgtEl>
                                        <p:attrNameLst>
                                          <p:attrName>style.visibility</p:attrName>
                                        </p:attrNameLst>
                                      </p:cBhvr>
                                      <p:to>
                                        <p:strVal val="visible"/>
                                      </p:to>
                                    </p:set>
                                    <p:animEffect transition="in" filter="diamond(in)">
                                      <p:cBhvr>
                                        <p:cTn id="25" dur="2000"/>
                                        <p:tgtEl>
                                          <p:spTgt spid="15378"/>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amond(in)">
                                      <p:cBhvr>
                                        <p:cTn id="2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3"/>
          <p:cNvSpPr txBox="1">
            <a:spLocks noChangeArrowheads="1"/>
          </p:cNvSpPr>
          <p:nvPr/>
        </p:nvSpPr>
        <p:spPr bwMode="auto">
          <a:xfrm>
            <a:off x="3429000" y="685800"/>
            <a:ext cx="3200400" cy="523875"/>
          </a:xfrm>
          <a:prstGeom prst="rect">
            <a:avLst/>
          </a:prstGeom>
          <a:noFill/>
          <a:ln w="9525">
            <a:noFill/>
            <a:miter lim="800000"/>
            <a:headEnd/>
            <a:tailEnd/>
          </a:ln>
        </p:spPr>
        <p:txBody>
          <a:bodyPr>
            <a:spAutoFit/>
          </a:bodyPr>
          <a:lstStyle/>
          <a:p>
            <a:pPr algn="ctr"/>
            <a:r>
              <a:rPr lang="en-US" sz="2800" b="1">
                <a:solidFill>
                  <a:srgbClr val="6600FF"/>
                </a:solidFill>
                <a:cs typeface="Arial" charset="0"/>
              </a:rPr>
              <a:t>Luyện từ và câu</a:t>
            </a:r>
          </a:p>
        </p:txBody>
      </p:sp>
      <p:sp>
        <p:nvSpPr>
          <p:cNvPr id="16388" name="TextBox 4"/>
          <p:cNvSpPr txBox="1">
            <a:spLocks noChangeArrowheads="1"/>
          </p:cNvSpPr>
          <p:nvPr/>
        </p:nvSpPr>
        <p:spPr bwMode="auto">
          <a:xfrm>
            <a:off x="1752600" y="1066800"/>
            <a:ext cx="6781800" cy="523875"/>
          </a:xfrm>
          <a:prstGeom prst="rect">
            <a:avLst/>
          </a:prstGeom>
          <a:noFill/>
          <a:ln w="9525">
            <a:noFill/>
            <a:miter lim="800000"/>
            <a:headEnd/>
            <a:tailEnd/>
          </a:ln>
        </p:spPr>
        <p:txBody>
          <a:bodyPr>
            <a:spAutoFit/>
          </a:bodyPr>
          <a:lstStyle/>
          <a:p>
            <a:pPr algn="ctr"/>
            <a:r>
              <a:rPr lang="en-US" sz="2800" b="1">
                <a:solidFill>
                  <a:srgbClr val="FF0000"/>
                </a:solidFill>
                <a:cs typeface="Arial" charset="0"/>
              </a:rPr>
              <a:t>Vị ngữ trong câu kể Ai thế nào?</a:t>
            </a:r>
          </a:p>
        </p:txBody>
      </p:sp>
      <p:sp>
        <p:nvSpPr>
          <p:cNvPr id="6" name="Rectangle 5"/>
          <p:cNvSpPr/>
          <p:nvPr/>
        </p:nvSpPr>
        <p:spPr>
          <a:xfrm>
            <a:off x="457200" y="2438400"/>
            <a:ext cx="8382000" cy="32004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p:nvSpPr>
        <p:spPr bwMode="auto">
          <a:xfrm>
            <a:off x="609600" y="2667000"/>
            <a:ext cx="7924800" cy="1384300"/>
          </a:xfrm>
          <a:prstGeom prst="rect">
            <a:avLst/>
          </a:prstGeom>
          <a:noFill/>
          <a:ln w="9525">
            <a:noFill/>
            <a:miter lim="800000"/>
            <a:headEnd/>
            <a:tailEnd/>
          </a:ln>
        </p:spPr>
        <p:txBody>
          <a:bodyPr>
            <a:spAutoFit/>
          </a:bodyPr>
          <a:lstStyle/>
          <a:p>
            <a:r>
              <a:rPr lang="en-US" sz="2800"/>
              <a:t>    </a:t>
            </a:r>
            <a:r>
              <a:rPr lang="en-US" sz="2800" b="1"/>
              <a:t>1.Vị ngữ trong câu kể Ai thế nào? Chỉ đặc điểm, tính chất hoặc trạng thái của sự vật được nói đến ở chủ ngữ.</a:t>
            </a:r>
          </a:p>
        </p:txBody>
      </p:sp>
      <p:sp>
        <p:nvSpPr>
          <p:cNvPr id="8" name="TextBox 7"/>
          <p:cNvSpPr txBox="1">
            <a:spLocks noChangeArrowheads="1"/>
          </p:cNvSpPr>
          <p:nvPr/>
        </p:nvSpPr>
        <p:spPr bwMode="auto">
          <a:xfrm>
            <a:off x="609600" y="4102100"/>
            <a:ext cx="7924800" cy="954088"/>
          </a:xfrm>
          <a:prstGeom prst="rect">
            <a:avLst/>
          </a:prstGeom>
          <a:noFill/>
          <a:ln w="9525">
            <a:noFill/>
            <a:miter lim="800000"/>
            <a:headEnd/>
            <a:tailEnd/>
          </a:ln>
        </p:spPr>
        <p:txBody>
          <a:bodyPr>
            <a:spAutoFit/>
          </a:bodyPr>
          <a:lstStyle/>
          <a:p>
            <a:r>
              <a:rPr lang="en-US" sz="2800"/>
              <a:t>    </a:t>
            </a:r>
            <a:r>
              <a:rPr lang="en-US" sz="2800" b="1"/>
              <a:t>2.Vị ngữ thường do tính từ, động từ (hoặc cụm tính từ,cụm động từ) tạo thành.</a:t>
            </a:r>
          </a:p>
        </p:txBody>
      </p:sp>
      <p:sp>
        <p:nvSpPr>
          <p:cNvPr id="10" name="Rectangle 9"/>
          <p:cNvSpPr/>
          <p:nvPr/>
        </p:nvSpPr>
        <p:spPr>
          <a:xfrm>
            <a:off x="3358780" y="1905000"/>
            <a:ext cx="1975220" cy="64633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err="1">
                <a:ln w="11430"/>
                <a:solidFill>
                  <a:srgbClr val="C00000"/>
                </a:solidFill>
                <a:effectLst>
                  <a:outerShdw blurRad="50800" dist="39000" dir="5460000" algn="tl">
                    <a:srgbClr val="000000">
                      <a:alpha val="38000"/>
                    </a:srgbClr>
                  </a:outerShdw>
                </a:effectLst>
              </a:rPr>
              <a:t>Ghi</a:t>
            </a:r>
            <a:r>
              <a:rPr lang="en-US" sz="3600" b="1" dirty="0">
                <a:ln w="11430"/>
                <a:solidFill>
                  <a:srgbClr val="C00000"/>
                </a:solidFill>
                <a:effectLst>
                  <a:outerShdw blurRad="50800" dist="39000" dir="5460000" algn="tl">
                    <a:srgbClr val="000000">
                      <a:alpha val="38000"/>
                    </a:srgbClr>
                  </a:outerShdw>
                </a:effectLst>
              </a:rPr>
              <a:t> </a:t>
            </a:r>
            <a:r>
              <a:rPr lang="en-US" sz="3600" b="1" dirty="0" err="1">
                <a:ln w="11430"/>
                <a:solidFill>
                  <a:srgbClr val="C00000"/>
                </a:solidFill>
                <a:effectLst>
                  <a:outerShdw blurRad="50800" dist="39000" dir="5460000" algn="tl">
                    <a:srgbClr val="000000">
                      <a:alpha val="38000"/>
                    </a:srgbClr>
                  </a:outerShdw>
                </a:effectLst>
              </a:rPr>
              <a:t>nhớ</a:t>
            </a:r>
            <a:endParaRPr lang="en-US" sz="3600" b="1" dirty="0">
              <a:ln w="11430"/>
              <a:solidFill>
                <a:srgbClr val="C00000"/>
              </a:solidFill>
              <a:effectLst>
                <a:outerShdw blurRad="50800" dist="39000" dir="5460000" algn="tl">
                  <a:srgbClr val="000000">
                    <a:alpha val="38000"/>
                  </a:srgbClr>
                </a:outerShdw>
              </a:effectLst>
            </a:endParaRPr>
          </a:p>
        </p:txBody>
      </p:sp>
      <p:cxnSp>
        <p:nvCxnSpPr>
          <p:cNvPr id="15" name="Straight Connector 14"/>
          <p:cNvCxnSpPr/>
          <p:nvPr/>
        </p:nvCxnSpPr>
        <p:spPr>
          <a:xfrm>
            <a:off x="5257800" y="2438400"/>
            <a:ext cx="35052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7162801" y="4038600"/>
            <a:ext cx="3200400" cy="31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7200" y="5638800"/>
            <a:ext cx="82296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200" y="2438400"/>
            <a:ext cx="29718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1143000" y="4037013"/>
            <a:ext cx="3198813" cy="15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9"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ppt_x</p:attrName>
                                        </p:attrNameLst>
                                      </p:cBhvr>
                                      <p:tavLst>
                                        <p:tav tm="0">
                                          <p:val>
                                            <p:strVal val="#ppt_x-.2"/>
                                          </p:val>
                                        </p:tav>
                                        <p:tav tm="100000">
                                          <p:val>
                                            <p:strVal val="#ppt_x"/>
                                          </p:val>
                                        </p:tav>
                                      </p:tavLst>
                                    </p:anim>
                                    <p:anim calcmode="lin" valueType="num">
                                      <p:cBhvr>
                                        <p:cTn id="27"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5"/>
                                        </p:tgtEl>
                                      </p:cBhvr>
                                    </p:animEffect>
                                  </p:childTnLst>
                                </p:cTn>
                              </p:par>
                              <p:par>
                                <p:cTn id="29" presetID="29"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ppt_x</p:attrName>
                                        </p:attrNameLst>
                                      </p:cBhvr>
                                      <p:tavLst>
                                        <p:tav tm="0">
                                          <p:val>
                                            <p:strVal val="#ppt_x-.2"/>
                                          </p:val>
                                        </p:tav>
                                        <p:tav tm="100000">
                                          <p:val>
                                            <p:strVal val="#ppt_x"/>
                                          </p:val>
                                        </p:tav>
                                      </p:tavLst>
                                    </p:anim>
                                    <p:anim calcmode="lin" valueType="num">
                                      <p:cBhvr>
                                        <p:cTn id="32"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2"/>
                                        </p:tgtEl>
                                      </p:cBhvr>
                                    </p:animEffect>
                                  </p:childTnLst>
                                </p:cTn>
                              </p:par>
                              <p:par>
                                <p:cTn id="34" presetID="29"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1000" fill="hold"/>
                                        <p:tgtEl>
                                          <p:spTgt spid="23"/>
                                        </p:tgtEl>
                                        <p:attrNameLst>
                                          <p:attrName>ppt_x</p:attrName>
                                        </p:attrNameLst>
                                      </p:cBhvr>
                                      <p:tavLst>
                                        <p:tav tm="0">
                                          <p:val>
                                            <p:strVal val="#ppt_x-.2"/>
                                          </p:val>
                                        </p:tav>
                                        <p:tav tm="100000">
                                          <p:val>
                                            <p:strVal val="#ppt_x"/>
                                          </p:val>
                                        </p:tav>
                                      </p:tavLst>
                                    </p:anim>
                                    <p:anim calcmode="lin" valueType="num">
                                      <p:cBhvr>
                                        <p:cTn id="37"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8" dur="1000"/>
                                        <p:tgtEl>
                                          <p:spTgt spid="23"/>
                                        </p:tgtEl>
                                      </p:cBhvr>
                                    </p:animEffect>
                                  </p:childTnLst>
                                </p:cTn>
                              </p:par>
                              <p:par>
                                <p:cTn id="39" presetID="29"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1000" fill="hold"/>
                                        <p:tgtEl>
                                          <p:spTgt spid="21"/>
                                        </p:tgtEl>
                                        <p:attrNameLst>
                                          <p:attrName>ppt_x</p:attrName>
                                        </p:attrNameLst>
                                      </p:cBhvr>
                                      <p:tavLst>
                                        <p:tav tm="0">
                                          <p:val>
                                            <p:strVal val="#ppt_x-.2"/>
                                          </p:val>
                                        </p:tav>
                                        <p:tav tm="100000">
                                          <p:val>
                                            <p:strVal val="#ppt_x"/>
                                          </p:val>
                                        </p:tav>
                                      </p:tavLst>
                                    </p:anim>
                                    <p:anim calcmode="lin" valueType="num">
                                      <p:cBhvr>
                                        <p:cTn id="4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43" dur="1000"/>
                                        <p:tgtEl>
                                          <p:spTgt spid="21"/>
                                        </p:tgtEl>
                                      </p:cBhvr>
                                    </p:animEffect>
                                  </p:childTnLst>
                                </p:cTn>
                              </p:par>
                              <p:par>
                                <p:cTn id="44" presetID="29"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1000" fill="hold"/>
                                        <p:tgtEl>
                                          <p:spTgt spid="20"/>
                                        </p:tgtEl>
                                        <p:attrNameLst>
                                          <p:attrName>ppt_x</p:attrName>
                                        </p:attrNameLst>
                                      </p:cBhvr>
                                      <p:tavLst>
                                        <p:tav tm="0">
                                          <p:val>
                                            <p:strVal val="#ppt_x-.2"/>
                                          </p:val>
                                        </p:tav>
                                        <p:tav tm="100000">
                                          <p:val>
                                            <p:strVal val="#ppt_x"/>
                                          </p:val>
                                        </p:tav>
                                      </p:tavLst>
                                    </p:anim>
                                    <p:anim calcmode="lin" valueType="num">
                                      <p:cBhvr>
                                        <p:cTn id="47"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4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smtClean="0"/>
          </a:p>
        </p:txBody>
      </p:sp>
      <p:pic>
        <p:nvPicPr>
          <p:cNvPr id="17411" name="Picture 13" descr="108A1C"/>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2" name="WordArt 14"/>
          <p:cNvSpPr>
            <a:spLocks noChangeArrowheads="1" noChangeShapeType="1" noTextEdit="1"/>
          </p:cNvSpPr>
          <p:nvPr/>
        </p:nvSpPr>
        <p:spPr bwMode="auto">
          <a:xfrm>
            <a:off x="685800" y="685800"/>
            <a:ext cx="7848600" cy="1752600"/>
          </a:xfrm>
          <a:prstGeom prst="rect">
            <a:avLst/>
          </a:prstGeom>
        </p:spPr>
        <p:txBody>
          <a:bodyPr wrap="none" fromWordArt="1">
            <a:prstTxWarp prst="textCanUp">
              <a:avLst>
                <a:gd name="adj" fmla="val 71838"/>
              </a:avLst>
            </a:prstTxWarp>
          </a:bodyPr>
          <a:lstStyle/>
          <a:p>
            <a:pPr algn="ctr"/>
            <a:r>
              <a:rPr lang="vi-VN" sz="4000" b="1" kern="10" spc="-400">
                <a:ln w="28575">
                  <a:solidFill>
                    <a:schemeClr val="tx1"/>
                  </a:solidFill>
                  <a:round/>
                  <a:headEnd/>
                  <a:tailEnd/>
                </a:ln>
                <a:solidFill>
                  <a:srgbClr val="FF0000"/>
                </a:solidFill>
                <a:effectLst>
                  <a:outerShdw dist="107763" dir="18900000" algn="ctr" rotWithShape="0">
                    <a:srgbClr val="00FFCC">
                      <a:alpha val="50000"/>
                    </a:srgbClr>
                  </a:outerShdw>
                </a:effectLst>
                <a:latin typeface="Times New Roman"/>
                <a:cs typeface="Times New Roman"/>
              </a:rPr>
              <a:t>Chân thành cảm ơn quý thầy cô và các em </a:t>
            </a:r>
            <a:endParaRPr lang="en-US" sz="4000" b="1" kern="10" spc="-400">
              <a:ln w="28575">
                <a:solidFill>
                  <a:schemeClr val="tx1"/>
                </a:solidFill>
                <a:round/>
                <a:headEnd/>
                <a:tailEnd/>
              </a:ln>
              <a:solidFill>
                <a:srgbClr val="FF0000"/>
              </a:solidFill>
              <a:effectLst>
                <a:outerShdw dist="107763" dir="18900000" algn="ctr" rotWithShape="0">
                  <a:srgbClr val="00FFCC">
                    <a:alpha val="50000"/>
                  </a:srgbClr>
                </a:outerShdw>
              </a:effectLst>
              <a:latin typeface="Times New Roman"/>
              <a:cs typeface="Times New Roman"/>
            </a:endParaRPr>
          </a:p>
        </p:txBody>
      </p:sp>
      <p:sp>
        <p:nvSpPr>
          <p:cNvPr id="47120" name="AutoShape 16"/>
          <p:cNvSpPr>
            <a:spLocks noChangeArrowheads="1"/>
          </p:cNvSpPr>
          <p:nvPr/>
        </p:nvSpPr>
        <p:spPr bwMode="auto">
          <a:xfrm>
            <a:off x="5562600" y="0"/>
            <a:ext cx="1371600" cy="381000"/>
          </a:xfrm>
          <a:prstGeom prst="cloudCallout">
            <a:avLst>
              <a:gd name="adj1" fmla="val -218403"/>
              <a:gd name="adj2" fmla="val 145833"/>
            </a:avLst>
          </a:prstGeom>
          <a:solidFill>
            <a:schemeClr val="accent1"/>
          </a:solidFill>
          <a:ln w="9525">
            <a:solidFill>
              <a:schemeClr val="tx1"/>
            </a:solidFill>
            <a:round/>
            <a:headEnd/>
            <a:tailEnd/>
          </a:ln>
        </p:spPr>
        <p:txBody>
          <a:bodyPr/>
          <a:lstStyle/>
          <a:p>
            <a:pPr algn="ctr" eaLnBrk="0" hangingPunct="0"/>
            <a:endParaRPr lang="en-US"/>
          </a:p>
        </p:txBody>
      </p:sp>
      <p:pic>
        <p:nvPicPr>
          <p:cNvPr id="17414" name="Picture 17" descr="Dove-02-june">
            <a:hlinkClick r:id="rId3" action="ppaction://hlinksldjump"/>
          </p:cNvPr>
          <p:cNvPicPr>
            <a:picLocks noChangeAspect="1" noChangeArrowheads="1" noCrop="1"/>
          </p:cNvPicPr>
          <p:nvPr/>
        </p:nvPicPr>
        <p:blipFill>
          <a:blip r:embed="rId4"/>
          <a:srcRect/>
          <a:stretch>
            <a:fillRect/>
          </a:stretch>
        </p:blipFill>
        <p:spPr bwMode="auto">
          <a:xfrm rot="7276227" flipV="1">
            <a:off x="4479132" y="-135732"/>
            <a:ext cx="1276350" cy="938213"/>
          </a:xfrm>
          <a:prstGeom prst="rect">
            <a:avLst/>
          </a:prstGeom>
          <a:noFill/>
          <a:ln w="9525">
            <a:noFill/>
            <a:miter lim="800000"/>
            <a:headEnd/>
            <a:tailEnd/>
          </a:ln>
        </p:spPr>
      </p:pic>
      <p:pic>
        <p:nvPicPr>
          <p:cNvPr id="47123" name="Picture 19" descr="Dove-02-june">
            <a:hlinkClick r:id="rId3" action="ppaction://hlinksldjump"/>
          </p:cNvPr>
          <p:cNvPicPr>
            <a:picLocks noChangeAspect="1" noChangeArrowheads="1" noCrop="1"/>
          </p:cNvPicPr>
          <p:nvPr/>
        </p:nvPicPr>
        <p:blipFill>
          <a:blip r:embed="rId4"/>
          <a:srcRect/>
          <a:stretch>
            <a:fillRect/>
          </a:stretch>
        </p:blipFill>
        <p:spPr bwMode="auto">
          <a:xfrm rot="8242910" flipV="1">
            <a:off x="1219200" y="2514600"/>
            <a:ext cx="1123950" cy="954088"/>
          </a:xfrm>
          <a:prstGeom prst="rect">
            <a:avLst/>
          </a:prstGeom>
          <a:noFill/>
          <a:ln w="9525">
            <a:noFill/>
            <a:miter lim="800000"/>
            <a:headEnd/>
            <a:tailEnd/>
          </a:ln>
        </p:spPr>
      </p:pic>
      <p:pic>
        <p:nvPicPr>
          <p:cNvPr id="47124" name="Picture 20" descr="Dove-02-june">
            <a:hlinkClick r:id="rId3" action="ppaction://hlinksldjump"/>
          </p:cNvPr>
          <p:cNvPicPr>
            <a:picLocks noChangeAspect="1" noChangeArrowheads="1" noCrop="1"/>
          </p:cNvPicPr>
          <p:nvPr/>
        </p:nvPicPr>
        <p:blipFill>
          <a:blip r:embed="rId4"/>
          <a:srcRect/>
          <a:stretch>
            <a:fillRect/>
          </a:stretch>
        </p:blipFill>
        <p:spPr bwMode="auto">
          <a:xfrm rot="8242910" flipV="1">
            <a:off x="4724400" y="2286000"/>
            <a:ext cx="1123950" cy="954088"/>
          </a:xfrm>
          <a:prstGeom prst="rect">
            <a:avLst/>
          </a:prstGeom>
          <a:noFill/>
          <a:ln w="9525">
            <a:noFill/>
            <a:miter lim="800000"/>
            <a:headEnd/>
            <a:tailEnd/>
          </a:ln>
        </p:spPr>
      </p:pic>
      <p:pic>
        <p:nvPicPr>
          <p:cNvPr id="47125" name="Picture 21" descr="Dove-02-june">
            <a:hlinkClick r:id="rId3" action="ppaction://hlinksldjump"/>
          </p:cNvPr>
          <p:cNvPicPr>
            <a:picLocks noChangeAspect="1" noChangeArrowheads="1" noCrop="1"/>
          </p:cNvPicPr>
          <p:nvPr/>
        </p:nvPicPr>
        <p:blipFill>
          <a:blip r:embed="rId4"/>
          <a:srcRect/>
          <a:stretch>
            <a:fillRect/>
          </a:stretch>
        </p:blipFill>
        <p:spPr bwMode="auto">
          <a:xfrm rot="8242910" flipV="1">
            <a:off x="2209800" y="3276600"/>
            <a:ext cx="1123950" cy="954088"/>
          </a:xfrm>
          <a:prstGeom prst="rect">
            <a:avLst/>
          </a:prstGeom>
          <a:noFill/>
          <a:ln w="9525">
            <a:noFill/>
            <a:miter lim="800000"/>
            <a:headEnd/>
            <a:tailEnd/>
          </a:ln>
        </p:spPr>
      </p:pic>
      <p:pic>
        <p:nvPicPr>
          <p:cNvPr id="47126" name="Picture 22" descr="Dove-02-june">
            <a:hlinkClick r:id="rId3" action="ppaction://hlinksldjump"/>
          </p:cNvPr>
          <p:cNvPicPr>
            <a:picLocks noChangeAspect="1" noChangeArrowheads="1" noCrop="1"/>
          </p:cNvPicPr>
          <p:nvPr/>
        </p:nvPicPr>
        <p:blipFill>
          <a:blip r:embed="rId4"/>
          <a:srcRect/>
          <a:stretch>
            <a:fillRect/>
          </a:stretch>
        </p:blipFill>
        <p:spPr bwMode="auto">
          <a:xfrm rot="8242910" flipV="1">
            <a:off x="2971800" y="2590800"/>
            <a:ext cx="1123950" cy="954088"/>
          </a:xfrm>
          <a:prstGeom prst="rect">
            <a:avLst/>
          </a:prstGeom>
          <a:noFill/>
          <a:ln w="9525">
            <a:noFill/>
            <a:miter lim="800000"/>
            <a:headEnd/>
            <a:tailEnd/>
          </a:ln>
        </p:spPr>
      </p:pic>
      <p:sp>
        <p:nvSpPr>
          <p:cNvPr id="47127" name="AutoShape 23"/>
          <p:cNvSpPr>
            <a:spLocks noChangeArrowheads="1"/>
          </p:cNvSpPr>
          <p:nvPr/>
        </p:nvSpPr>
        <p:spPr bwMode="auto">
          <a:xfrm>
            <a:off x="4343400" y="457200"/>
            <a:ext cx="1371600" cy="381000"/>
          </a:xfrm>
          <a:prstGeom prst="cloudCallout">
            <a:avLst>
              <a:gd name="adj1" fmla="val -218403"/>
              <a:gd name="adj2" fmla="val 145833"/>
            </a:avLst>
          </a:prstGeom>
          <a:solidFill>
            <a:schemeClr val="accent1"/>
          </a:solidFill>
          <a:ln w="9525">
            <a:solidFill>
              <a:schemeClr val="tx1"/>
            </a:solidFill>
            <a:round/>
            <a:headEnd/>
            <a:tailEnd/>
          </a:ln>
        </p:spPr>
        <p:txBody>
          <a:bodyPr/>
          <a:lstStyle/>
          <a:p>
            <a:pPr algn="ctr" eaLnBrk="0" hangingPunct="0"/>
            <a:endParaRPr lang="en-US"/>
          </a:p>
        </p:txBody>
      </p:sp>
      <p:sp>
        <p:nvSpPr>
          <p:cNvPr id="47128" name="AutoShape 24"/>
          <p:cNvSpPr>
            <a:spLocks noChangeArrowheads="1"/>
          </p:cNvSpPr>
          <p:nvPr/>
        </p:nvSpPr>
        <p:spPr bwMode="auto">
          <a:xfrm>
            <a:off x="7391400" y="381000"/>
            <a:ext cx="1371600" cy="381000"/>
          </a:xfrm>
          <a:prstGeom prst="cloudCallout">
            <a:avLst>
              <a:gd name="adj1" fmla="val -218403"/>
              <a:gd name="adj2" fmla="val 145833"/>
            </a:avLst>
          </a:prstGeom>
          <a:solidFill>
            <a:schemeClr val="accent1"/>
          </a:solidFill>
          <a:ln w="9525">
            <a:solidFill>
              <a:schemeClr val="tx1"/>
            </a:solidFill>
            <a:round/>
            <a:headEnd/>
            <a:tailEnd/>
          </a:ln>
        </p:spPr>
        <p:txBody>
          <a:bodyPr/>
          <a:lstStyle/>
          <a:p>
            <a:pPr algn="ctr" eaLnBrk="0" hangingPunct="0"/>
            <a:endParaRPr lang="en-US"/>
          </a:p>
        </p:txBody>
      </p:sp>
      <p:sp>
        <p:nvSpPr>
          <p:cNvPr id="47129" name="AutoShape 25"/>
          <p:cNvSpPr>
            <a:spLocks noChangeArrowheads="1"/>
          </p:cNvSpPr>
          <p:nvPr/>
        </p:nvSpPr>
        <p:spPr bwMode="auto">
          <a:xfrm>
            <a:off x="3048000" y="381000"/>
            <a:ext cx="1371600" cy="381000"/>
          </a:xfrm>
          <a:prstGeom prst="cloudCallout">
            <a:avLst>
              <a:gd name="adj1" fmla="val -218403"/>
              <a:gd name="adj2" fmla="val 145833"/>
            </a:avLst>
          </a:prstGeom>
          <a:solidFill>
            <a:schemeClr val="accent1"/>
          </a:solidFill>
          <a:ln w="9525">
            <a:solidFill>
              <a:schemeClr val="tx1"/>
            </a:solidFill>
            <a:round/>
            <a:headEnd/>
            <a:tailEnd/>
          </a:ln>
        </p:spPr>
        <p:txBody>
          <a:bodyPr/>
          <a:lstStyle/>
          <a:p>
            <a:pPr algn="ctr" eaLnBrk="0" hangingPunct="0"/>
            <a:endParaRPr lang="en-US"/>
          </a:p>
        </p:txBody>
      </p:sp>
      <p:sp>
        <p:nvSpPr>
          <p:cNvPr id="47130" name="AutoShape 26"/>
          <p:cNvSpPr>
            <a:spLocks noChangeArrowheads="1"/>
          </p:cNvSpPr>
          <p:nvPr/>
        </p:nvSpPr>
        <p:spPr bwMode="auto">
          <a:xfrm>
            <a:off x="304800" y="0"/>
            <a:ext cx="2514600" cy="609600"/>
          </a:xfrm>
          <a:prstGeom prst="cloudCallout">
            <a:avLst>
              <a:gd name="adj1" fmla="val 234657"/>
              <a:gd name="adj2" fmla="val 609898"/>
            </a:avLst>
          </a:prstGeom>
          <a:solidFill>
            <a:schemeClr val="accent1"/>
          </a:solidFill>
          <a:ln w="9525">
            <a:solidFill>
              <a:schemeClr val="tx1"/>
            </a:solidFill>
            <a:round/>
            <a:headEnd/>
            <a:tailEnd/>
          </a:ln>
        </p:spPr>
        <p:txBody>
          <a:bodyPr/>
          <a:lstStyle/>
          <a:p>
            <a:pPr algn="ctr" eaLnBrk="0" hangingPunct="0"/>
            <a:endParaRPr lang="en-US"/>
          </a:p>
        </p:txBody>
      </p:sp>
      <p:pic>
        <p:nvPicPr>
          <p:cNvPr id="17423" name="Picture 31" descr="S128x128P_170"/>
          <p:cNvPicPr>
            <a:picLocks noChangeAspect="1" noChangeArrowheads="1" noCrop="1"/>
          </p:cNvPicPr>
          <p:nvPr/>
        </p:nvPicPr>
        <p:blipFill>
          <a:blip r:embed="rId5"/>
          <a:srcRect/>
          <a:stretch>
            <a:fillRect/>
          </a:stretch>
        </p:blipFill>
        <p:spPr bwMode="auto">
          <a:xfrm>
            <a:off x="2895600" y="4572000"/>
            <a:ext cx="2971800" cy="2286000"/>
          </a:xfrm>
          <a:prstGeom prst="rect">
            <a:avLst/>
          </a:prstGeom>
          <a:noFill/>
          <a:ln w="9525">
            <a:noFill/>
            <a:miter lim="800000"/>
            <a:headEnd/>
            <a:tailEnd/>
          </a:ln>
        </p:spPr>
      </p:pic>
      <p:pic>
        <p:nvPicPr>
          <p:cNvPr id="17424" name="Picture 32" descr="j0318055"/>
          <p:cNvPicPr>
            <a:picLocks noChangeAspect="1" noChangeArrowheads="1" noCrop="1"/>
          </p:cNvPicPr>
          <p:nvPr/>
        </p:nvPicPr>
        <p:blipFill>
          <a:blip r:embed="rId6"/>
          <a:srcRect/>
          <a:stretch>
            <a:fillRect/>
          </a:stretch>
        </p:blipFill>
        <p:spPr bwMode="auto">
          <a:xfrm rot="-302527">
            <a:off x="865188" y="5554663"/>
            <a:ext cx="890587" cy="393700"/>
          </a:xfrm>
          <a:prstGeom prst="rect">
            <a:avLst/>
          </a:prstGeom>
          <a:noFill/>
          <a:ln w="9525">
            <a:noFill/>
            <a:miter lim="800000"/>
            <a:headEnd/>
            <a:tailEnd/>
          </a:ln>
        </p:spPr>
      </p:pic>
      <p:grpSp>
        <p:nvGrpSpPr>
          <p:cNvPr id="17425" name="Group 33"/>
          <p:cNvGrpSpPr>
            <a:grpSpLocks/>
          </p:cNvGrpSpPr>
          <p:nvPr/>
        </p:nvGrpSpPr>
        <p:grpSpPr bwMode="auto">
          <a:xfrm>
            <a:off x="762000" y="5638800"/>
            <a:ext cx="1028700" cy="1371600"/>
            <a:chOff x="-216" y="3820"/>
            <a:chExt cx="648" cy="281"/>
          </a:xfrm>
        </p:grpSpPr>
        <p:pic>
          <p:nvPicPr>
            <p:cNvPr id="17451" name="Picture 34" descr="97"/>
            <p:cNvPicPr>
              <a:picLocks noChangeAspect="1" noChangeArrowheads="1" noCrop="1"/>
            </p:cNvPicPr>
            <p:nvPr/>
          </p:nvPicPr>
          <p:blipFill>
            <a:blip r:embed="rId7"/>
            <a:srcRect/>
            <a:stretch>
              <a:fillRect/>
            </a:stretch>
          </p:blipFill>
          <p:spPr bwMode="auto">
            <a:xfrm>
              <a:off x="-48" y="3895"/>
              <a:ext cx="432" cy="206"/>
            </a:xfrm>
            <a:prstGeom prst="rect">
              <a:avLst/>
            </a:prstGeom>
            <a:noFill/>
            <a:ln w="9525">
              <a:noFill/>
              <a:miter lim="800000"/>
              <a:headEnd/>
              <a:tailEnd/>
            </a:ln>
          </p:spPr>
        </p:pic>
        <p:pic>
          <p:nvPicPr>
            <p:cNvPr id="17452" name="Picture 35" descr="97"/>
            <p:cNvPicPr>
              <a:picLocks noChangeAspect="1" noChangeArrowheads="1" noCrop="1"/>
            </p:cNvPicPr>
            <p:nvPr/>
          </p:nvPicPr>
          <p:blipFill>
            <a:blip r:embed="rId7"/>
            <a:srcRect/>
            <a:stretch>
              <a:fillRect/>
            </a:stretch>
          </p:blipFill>
          <p:spPr bwMode="auto">
            <a:xfrm>
              <a:off x="-216" y="3820"/>
              <a:ext cx="432" cy="206"/>
            </a:xfrm>
            <a:prstGeom prst="rect">
              <a:avLst/>
            </a:prstGeom>
            <a:noFill/>
            <a:ln w="9525">
              <a:noFill/>
              <a:miter lim="800000"/>
              <a:headEnd/>
              <a:tailEnd/>
            </a:ln>
          </p:spPr>
        </p:pic>
        <p:pic>
          <p:nvPicPr>
            <p:cNvPr id="17453" name="Picture 36" descr="97"/>
            <p:cNvPicPr>
              <a:picLocks noChangeAspect="1" noChangeArrowheads="1" noCrop="1"/>
            </p:cNvPicPr>
            <p:nvPr/>
          </p:nvPicPr>
          <p:blipFill>
            <a:blip r:embed="rId7"/>
            <a:srcRect/>
            <a:stretch>
              <a:fillRect/>
            </a:stretch>
          </p:blipFill>
          <p:spPr bwMode="auto">
            <a:xfrm>
              <a:off x="0" y="3834"/>
              <a:ext cx="432" cy="206"/>
            </a:xfrm>
            <a:prstGeom prst="rect">
              <a:avLst/>
            </a:prstGeom>
            <a:noFill/>
            <a:ln w="9525">
              <a:noFill/>
              <a:miter lim="800000"/>
              <a:headEnd/>
              <a:tailEnd/>
            </a:ln>
          </p:spPr>
        </p:pic>
      </p:grpSp>
      <p:grpSp>
        <p:nvGrpSpPr>
          <p:cNvPr id="17426" name="Group 37"/>
          <p:cNvGrpSpPr>
            <a:grpSpLocks/>
          </p:cNvGrpSpPr>
          <p:nvPr/>
        </p:nvGrpSpPr>
        <p:grpSpPr bwMode="auto">
          <a:xfrm>
            <a:off x="914400" y="5791200"/>
            <a:ext cx="1028700" cy="1371600"/>
            <a:chOff x="-216" y="3820"/>
            <a:chExt cx="648" cy="281"/>
          </a:xfrm>
        </p:grpSpPr>
        <p:pic>
          <p:nvPicPr>
            <p:cNvPr id="17448" name="Picture 38" descr="97"/>
            <p:cNvPicPr>
              <a:picLocks noChangeAspect="1" noChangeArrowheads="1" noCrop="1"/>
            </p:cNvPicPr>
            <p:nvPr/>
          </p:nvPicPr>
          <p:blipFill>
            <a:blip r:embed="rId7"/>
            <a:srcRect/>
            <a:stretch>
              <a:fillRect/>
            </a:stretch>
          </p:blipFill>
          <p:spPr bwMode="auto">
            <a:xfrm>
              <a:off x="-48" y="3895"/>
              <a:ext cx="432" cy="206"/>
            </a:xfrm>
            <a:prstGeom prst="rect">
              <a:avLst/>
            </a:prstGeom>
            <a:noFill/>
            <a:ln w="9525">
              <a:noFill/>
              <a:miter lim="800000"/>
              <a:headEnd/>
              <a:tailEnd/>
            </a:ln>
          </p:spPr>
        </p:pic>
        <p:pic>
          <p:nvPicPr>
            <p:cNvPr id="17449" name="Picture 39" descr="97"/>
            <p:cNvPicPr>
              <a:picLocks noChangeAspect="1" noChangeArrowheads="1" noCrop="1"/>
            </p:cNvPicPr>
            <p:nvPr/>
          </p:nvPicPr>
          <p:blipFill>
            <a:blip r:embed="rId7"/>
            <a:srcRect/>
            <a:stretch>
              <a:fillRect/>
            </a:stretch>
          </p:blipFill>
          <p:spPr bwMode="auto">
            <a:xfrm>
              <a:off x="-216" y="3820"/>
              <a:ext cx="432" cy="206"/>
            </a:xfrm>
            <a:prstGeom prst="rect">
              <a:avLst/>
            </a:prstGeom>
            <a:noFill/>
            <a:ln w="9525">
              <a:noFill/>
              <a:miter lim="800000"/>
              <a:headEnd/>
              <a:tailEnd/>
            </a:ln>
          </p:spPr>
        </p:pic>
        <p:pic>
          <p:nvPicPr>
            <p:cNvPr id="17450" name="Picture 40" descr="97"/>
            <p:cNvPicPr>
              <a:picLocks noChangeAspect="1" noChangeArrowheads="1" noCrop="1"/>
            </p:cNvPicPr>
            <p:nvPr/>
          </p:nvPicPr>
          <p:blipFill>
            <a:blip r:embed="rId7"/>
            <a:srcRect/>
            <a:stretch>
              <a:fillRect/>
            </a:stretch>
          </p:blipFill>
          <p:spPr bwMode="auto">
            <a:xfrm>
              <a:off x="0" y="3834"/>
              <a:ext cx="432" cy="206"/>
            </a:xfrm>
            <a:prstGeom prst="rect">
              <a:avLst/>
            </a:prstGeom>
            <a:noFill/>
            <a:ln w="9525">
              <a:noFill/>
              <a:miter lim="800000"/>
              <a:headEnd/>
              <a:tailEnd/>
            </a:ln>
          </p:spPr>
        </p:pic>
      </p:grpSp>
      <p:grpSp>
        <p:nvGrpSpPr>
          <p:cNvPr id="17427" name="Group 41"/>
          <p:cNvGrpSpPr>
            <a:grpSpLocks/>
          </p:cNvGrpSpPr>
          <p:nvPr/>
        </p:nvGrpSpPr>
        <p:grpSpPr bwMode="auto">
          <a:xfrm>
            <a:off x="0" y="4724400"/>
            <a:ext cx="2095500" cy="2133600"/>
            <a:chOff x="-216" y="3820"/>
            <a:chExt cx="648" cy="281"/>
          </a:xfrm>
        </p:grpSpPr>
        <p:pic>
          <p:nvPicPr>
            <p:cNvPr id="17445" name="Picture 42" descr="97"/>
            <p:cNvPicPr>
              <a:picLocks noChangeAspect="1" noChangeArrowheads="1" noCrop="1"/>
            </p:cNvPicPr>
            <p:nvPr/>
          </p:nvPicPr>
          <p:blipFill>
            <a:blip r:embed="rId7"/>
            <a:srcRect/>
            <a:stretch>
              <a:fillRect/>
            </a:stretch>
          </p:blipFill>
          <p:spPr bwMode="auto">
            <a:xfrm>
              <a:off x="-48" y="3895"/>
              <a:ext cx="432" cy="206"/>
            </a:xfrm>
            <a:prstGeom prst="rect">
              <a:avLst/>
            </a:prstGeom>
            <a:noFill/>
            <a:ln w="9525">
              <a:noFill/>
              <a:miter lim="800000"/>
              <a:headEnd/>
              <a:tailEnd/>
            </a:ln>
          </p:spPr>
        </p:pic>
        <p:pic>
          <p:nvPicPr>
            <p:cNvPr id="17446" name="Picture 43" descr="97"/>
            <p:cNvPicPr>
              <a:picLocks noChangeAspect="1" noChangeArrowheads="1" noCrop="1"/>
            </p:cNvPicPr>
            <p:nvPr/>
          </p:nvPicPr>
          <p:blipFill>
            <a:blip r:embed="rId7"/>
            <a:srcRect/>
            <a:stretch>
              <a:fillRect/>
            </a:stretch>
          </p:blipFill>
          <p:spPr bwMode="auto">
            <a:xfrm>
              <a:off x="-216" y="3820"/>
              <a:ext cx="432" cy="206"/>
            </a:xfrm>
            <a:prstGeom prst="rect">
              <a:avLst/>
            </a:prstGeom>
            <a:noFill/>
            <a:ln w="9525">
              <a:noFill/>
              <a:miter lim="800000"/>
              <a:headEnd/>
              <a:tailEnd/>
            </a:ln>
          </p:spPr>
        </p:pic>
        <p:pic>
          <p:nvPicPr>
            <p:cNvPr id="17447" name="Picture 44" descr="97"/>
            <p:cNvPicPr>
              <a:picLocks noChangeAspect="1" noChangeArrowheads="1" noCrop="1"/>
            </p:cNvPicPr>
            <p:nvPr/>
          </p:nvPicPr>
          <p:blipFill>
            <a:blip r:embed="rId7"/>
            <a:srcRect/>
            <a:stretch>
              <a:fillRect/>
            </a:stretch>
          </p:blipFill>
          <p:spPr bwMode="auto">
            <a:xfrm>
              <a:off x="0" y="3834"/>
              <a:ext cx="432" cy="206"/>
            </a:xfrm>
            <a:prstGeom prst="rect">
              <a:avLst/>
            </a:prstGeom>
            <a:noFill/>
            <a:ln w="9525">
              <a:noFill/>
              <a:miter lim="800000"/>
              <a:headEnd/>
              <a:tailEnd/>
            </a:ln>
          </p:spPr>
        </p:pic>
      </p:grpSp>
      <p:pic>
        <p:nvPicPr>
          <p:cNvPr id="47152" name="Picture 48" descr="Dove-02-june">
            <a:hlinkClick r:id="rId3" action="ppaction://hlinksldjump"/>
          </p:cNvPr>
          <p:cNvPicPr>
            <a:picLocks noChangeAspect="1" noChangeArrowheads="1" noCrop="1"/>
          </p:cNvPicPr>
          <p:nvPr/>
        </p:nvPicPr>
        <p:blipFill>
          <a:blip r:embed="rId4"/>
          <a:srcRect/>
          <a:stretch>
            <a:fillRect/>
          </a:stretch>
        </p:blipFill>
        <p:spPr bwMode="auto">
          <a:xfrm rot="8599614" flipV="1">
            <a:off x="6019800" y="2895600"/>
            <a:ext cx="1828800" cy="1585913"/>
          </a:xfrm>
          <a:prstGeom prst="rect">
            <a:avLst/>
          </a:prstGeom>
          <a:noFill/>
          <a:ln w="9525">
            <a:noFill/>
            <a:miter lim="800000"/>
            <a:headEnd/>
            <a:tailEnd/>
          </a:ln>
        </p:spPr>
      </p:pic>
      <p:pic>
        <p:nvPicPr>
          <p:cNvPr id="47153" name="Picture 49" descr="Dove-02-june">
            <a:hlinkClick r:id="rId3" action="ppaction://hlinksldjump"/>
          </p:cNvPr>
          <p:cNvPicPr>
            <a:picLocks noChangeAspect="1" noChangeArrowheads="1" noCrop="1"/>
          </p:cNvPicPr>
          <p:nvPr/>
        </p:nvPicPr>
        <p:blipFill>
          <a:blip r:embed="rId4"/>
          <a:srcRect/>
          <a:stretch>
            <a:fillRect/>
          </a:stretch>
        </p:blipFill>
        <p:spPr bwMode="auto">
          <a:xfrm rot="8599614" flipV="1">
            <a:off x="7207250" y="222250"/>
            <a:ext cx="2449513" cy="1585913"/>
          </a:xfrm>
          <a:prstGeom prst="rect">
            <a:avLst/>
          </a:prstGeom>
          <a:noFill/>
          <a:ln w="9525">
            <a:noFill/>
            <a:miter lim="800000"/>
            <a:headEnd/>
            <a:tailEnd/>
          </a:ln>
        </p:spPr>
      </p:pic>
      <p:pic>
        <p:nvPicPr>
          <p:cNvPr id="47154" name="Picture 50" descr="Dove-02-june">
            <a:hlinkClick r:id="rId3" action="ppaction://hlinksldjump"/>
          </p:cNvPr>
          <p:cNvPicPr>
            <a:picLocks noChangeAspect="1" noChangeArrowheads="1" noCrop="1"/>
          </p:cNvPicPr>
          <p:nvPr/>
        </p:nvPicPr>
        <p:blipFill>
          <a:blip r:embed="rId4"/>
          <a:srcRect/>
          <a:stretch>
            <a:fillRect/>
          </a:stretch>
        </p:blipFill>
        <p:spPr bwMode="auto">
          <a:xfrm rot="8599614" flipV="1">
            <a:off x="8229600" y="3048000"/>
            <a:ext cx="1828800" cy="1585913"/>
          </a:xfrm>
          <a:prstGeom prst="rect">
            <a:avLst/>
          </a:prstGeom>
          <a:noFill/>
          <a:ln w="9525">
            <a:noFill/>
            <a:miter lim="800000"/>
            <a:headEnd/>
            <a:tailEnd/>
          </a:ln>
        </p:spPr>
      </p:pic>
      <p:pic>
        <p:nvPicPr>
          <p:cNvPr id="17431" name="Picture 51" descr="Dove-02-june">
            <a:hlinkClick r:id="rId3" action="ppaction://hlinksldjump"/>
          </p:cNvPr>
          <p:cNvPicPr>
            <a:picLocks noChangeAspect="1" noChangeArrowheads="1" noCrop="1"/>
          </p:cNvPicPr>
          <p:nvPr/>
        </p:nvPicPr>
        <p:blipFill>
          <a:blip r:embed="rId4"/>
          <a:srcRect/>
          <a:stretch>
            <a:fillRect/>
          </a:stretch>
        </p:blipFill>
        <p:spPr bwMode="auto">
          <a:xfrm rot="8599614" flipV="1">
            <a:off x="7315200" y="2743200"/>
            <a:ext cx="1828800" cy="1585913"/>
          </a:xfrm>
          <a:prstGeom prst="rect">
            <a:avLst/>
          </a:prstGeom>
          <a:noFill/>
          <a:ln w="9525">
            <a:noFill/>
            <a:miter lim="800000"/>
            <a:headEnd/>
            <a:tailEnd/>
          </a:ln>
        </p:spPr>
      </p:pic>
      <p:pic>
        <p:nvPicPr>
          <p:cNvPr id="17432" name="Picture 52" descr="Dove-02-june">
            <a:hlinkClick r:id="rId3" action="ppaction://hlinksldjump"/>
          </p:cNvPr>
          <p:cNvPicPr>
            <a:picLocks noChangeAspect="1" noChangeArrowheads="1" noCrop="1"/>
          </p:cNvPicPr>
          <p:nvPr/>
        </p:nvPicPr>
        <p:blipFill>
          <a:blip r:embed="rId4"/>
          <a:srcRect/>
          <a:stretch>
            <a:fillRect/>
          </a:stretch>
        </p:blipFill>
        <p:spPr bwMode="auto">
          <a:xfrm rot="8599614" flipV="1">
            <a:off x="6500813" y="1266825"/>
            <a:ext cx="1946275" cy="3268663"/>
          </a:xfrm>
          <a:prstGeom prst="rect">
            <a:avLst/>
          </a:prstGeom>
          <a:noFill/>
          <a:ln w="9525">
            <a:noFill/>
            <a:miter lim="800000"/>
            <a:headEnd/>
            <a:tailEnd/>
          </a:ln>
        </p:spPr>
      </p:pic>
      <p:sp>
        <p:nvSpPr>
          <p:cNvPr id="47157" name="Text Box 53"/>
          <p:cNvSpPr txBox="1">
            <a:spLocks noChangeArrowheads="1"/>
          </p:cNvSpPr>
          <p:nvPr/>
        </p:nvSpPr>
        <p:spPr bwMode="auto">
          <a:xfrm>
            <a:off x="685800" y="3429000"/>
            <a:ext cx="7391400" cy="10064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n-US" sz="6000" b="1">
                <a:solidFill>
                  <a:srgbClr val="0000FF"/>
                </a:solidFill>
                <a:latin typeface=".VnMystical" pitchFamily="34" charset="0"/>
              </a:rPr>
              <a:t>Chµo t¹m biÖt !</a:t>
            </a:r>
          </a:p>
        </p:txBody>
      </p:sp>
      <p:pic>
        <p:nvPicPr>
          <p:cNvPr id="17434" name="Picture 56" descr="j0318055"/>
          <p:cNvPicPr>
            <a:picLocks noChangeAspect="1" noChangeArrowheads="1" noCrop="1"/>
          </p:cNvPicPr>
          <p:nvPr/>
        </p:nvPicPr>
        <p:blipFill>
          <a:blip r:embed="rId6"/>
          <a:srcRect/>
          <a:stretch>
            <a:fillRect/>
          </a:stretch>
        </p:blipFill>
        <p:spPr bwMode="auto">
          <a:xfrm rot="-302527">
            <a:off x="838200" y="5562600"/>
            <a:ext cx="890588" cy="393700"/>
          </a:xfrm>
          <a:prstGeom prst="rect">
            <a:avLst/>
          </a:prstGeom>
          <a:noFill/>
          <a:ln w="9525">
            <a:noFill/>
            <a:miter lim="800000"/>
            <a:headEnd/>
            <a:tailEnd/>
          </a:ln>
        </p:spPr>
      </p:pic>
      <p:pic>
        <p:nvPicPr>
          <p:cNvPr id="17435" name="Picture 57" descr="j0318055"/>
          <p:cNvPicPr>
            <a:picLocks noChangeAspect="1" noChangeArrowheads="1" noCrop="1"/>
          </p:cNvPicPr>
          <p:nvPr/>
        </p:nvPicPr>
        <p:blipFill>
          <a:blip r:embed="rId6"/>
          <a:srcRect/>
          <a:stretch>
            <a:fillRect/>
          </a:stretch>
        </p:blipFill>
        <p:spPr bwMode="auto">
          <a:xfrm rot="-302527">
            <a:off x="1752600" y="4876800"/>
            <a:ext cx="890588" cy="927100"/>
          </a:xfrm>
          <a:prstGeom prst="rect">
            <a:avLst/>
          </a:prstGeom>
          <a:noFill/>
          <a:ln w="9525">
            <a:noFill/>
            <a:miter lim="800000"/>
            <a:headEnd/>
            <a:tailEnd/>
          </a:ln>
        </p:spPr>
      </p:pic>
      <p:pic>
        <p:nvPicPr>
          <p:cNvPr id="17436" name="Picture 58" descr="j0318055"/>
          <p:cNvPicPr>
            <a:picLocks noChangeAspect="1" noChangeArrowheads="1" noCrop="1"/>
          </p:cNvPicPr>
          <p:nvPr/>
        </p:nvPicPr>
        <p:blipFill>
          <a:blip r:embed="rId6"/>
          <a:srcRect/>
          <a:stretch>
            <a:fillRect/>
          </a:stretch>
        </p:blipFill>
        <p:spPr bwMode="auto">
          <a:xfrm rot="-302527">
            <a:off x="0" y="4724400"/>
            <a:ext cx="890588" cy="393700"/>
          </a:xfrm>
          <a:prstGeom prst="rect">
            <a:avLst/>
          </a:prstGeom>
          <a:noFill/>
          <a:ln w="9525">
            <a:noFill/>
            <a:miter lim="800000"/>
            <a:headEnd/>
            <a:tailEnd/>
          </a:ln>
        </p:spPr>
      </p:pic>
      <p:pic>
        <p:nvPicPr>
          <p:cNvPr id="17437" name="Picture 59" descr="sun14[1]"/>
          <p:cNvPicPr>
            <a:picLocks noChangeAspect="1" noChangeArrowheads="1" noCrop="1"/>
          </p:cNvPicPr>
          <p:nvPr/>
        </p:nvPicPr>
        <p:blipFill>
          <a:blip r:embed="rId8"/>
          <a:srcRect/>
          <a:stretch>
            <a:fillRect/>
          </a:stretch>
        </p:blipFill>
        <p:spPr bwMode="auto">
          <a:xfrm>
            <a:off x="2057400" y="0"/>
            <a:ext cx="1981200" cy="1219200"/>
          </a:xfrm>
          <a:prstGeom prst="rect">
            <a:avLst/>
          </a:prstGeom>
          <a:noFill/>
          <a:ln w="9525">
            <a:noFill/>
            <a:miter lim="800000"/>
            <a:headEnd/>
            <a:tailEnd/>
          </a:ln>
        </p:spPr>
      </p:pic>
      <p:pic>
        <p:nvPicPr>
          <p:cNvPr id="17438" name="Picture 60" descr="ANIME"/>
          <p:cNvPicPr>
            <a:picLocks noChangeAspect="1" noChangeArrowheads="1" noCrop="1"/>
          </p:cNvPicPr>
          <p:nvPr/>
        </p:nvPicPr>
        <p:blipFill>
          <a:blip r:embed="rId9"/>
          <a:srcRect/>
          <a:stretch>
            <a:fillRect/>
          </a:stretch>
        </p:blipFill>
        <p:spPr bwMode="auto">
          <a:xfrm>
            <a:off x="6248400" y="4267200"/>
            <a:ext cx="2895600" cy="2590800"/>
          </a:xfrm>
          <a:prstGeom prst="rect">
            <a:avLst/>
          </a:prstGeom>
          <a:noFill/>
          <a:ln w="9525">
            <a:noFill/>
            <a:miter lim="800000"/>
            <a:headEnd/>
            <a:tailEnd/>
          </a:ln>
        </p:spPr>
      </p:pic>
      <p:grpSp>
        <p:nvGrpSpPr>
          <p:cNvPr id="17439" name="Group 61"/>
          <p:cNvGrpSpPr>
            <a:grpSpLocks/>
          </p:cNvGrpSpPr>
          <p:nvPr/>
        </p:nvGrpSpPr>
        <p:grpSpPr bwMode="auto">
          <a:xfrm rot="317864">
            <a:off x="-1143000" y="5181600"/>
            <a:ext cx="2970213" cy="2552700"/>
            <a:chOff x="-216" y="3820"/>
            <a:chExt cx="648" cy="281"/>
          </a:xfrm>
        </p:grpSpPr>
        <p:pic>
          <p:nvPicPr>
            <p:cNvPr id="17442" name="Picture 62" descr="97"/>
            <p:cNvPicPr>
              <a:picLocks noChangeAspect="1" noChangeArrowheads="1" noCrop="1"/>
            </p:cNvPicPr>
            <p:nvPr/>
          </p:nvPicPr>
          <p:blipFill>
            <a:blip r:embed="rId7"/>
            <a:srcRect/>
            <a:stretch>
              <a:fillRect/>
            </a:stretch>
          </p:blipFill>
          <p:spPr bwMode="auto">
            <a:xfrm>
              <a:off x="-48" y="3895"/>
              <a:ext cx="432" cy="206"/>
            </a:xfrm>
            <a:prstGeom prst="rect">
              <a:avLst/>
            </a:prstGeom>
            <a:noFill/>
            <a:ln w="9525">
              <a:noFill/>
              <a:miter lim="800000"/>
              <a:headEnd/>
              <a:tailEnd/>
            </a:ln>
          </p:spPr>
        </p:pic>
        <p:pic>
          <p:nvPicPr>
            <p:cNvPr id="17443" name="Picture 63" descr="97"/>
            <p:cNvPicPr>
              <a:picLocks noChangeAspect="1" noChangeArrowheads="1" noCrop="1"/>
            </p:cNvPicPr>
            <p:nvPr/>
          </p:nvPicPr>
          <p:blipFill>
            <a:blip r:embed="rId7"/>
            <a:srcRect/>
            <a:stretch>
              <a:fillRect/>
            </a:stretch>
          </p:blipFill>
          <p:spPr bwMode="auto">
            <a:xfrm>
              <a:off x="-216" y="3820"/>
              <a:ext cx="432" cy="206"/>
            </a:xfrm>
            <a:prstGeom prst="rect">
              <a:avLst/>
            </a:prstGeom>
            <a:noFill/>
            <a:ln w="9525">
              <a:noFill/>
              <a:miter lim="800000"/>
              <a:headEnd/>
              <a:tailEnd/>
            </a:ln>
          </p:spPr>
        </p:pic>
        <p:pic>
          <p:nvPicPr>
            <p:cNvPr id="17444" name="Picture 64" descr="97"/>
            <p:cNvPicPr>
              <a:picLocks noChangeAspect="1" noChangeArrowheads="1" noCrop="1"/>
            </p:cNvPicPr>
            <p:nvPr/>
          </p:nvPicPr>
          <p:blipFill>
            <a:blip r:embed="rId7"/>
            <a:srcRect/>
            <a:stretch>
              <a:fillRect/>
            </a:stretch>
          </p:blipFill>
          <p:spPr bwMode="auto">
            <a:xfrm>
              <a:off x="0" y="3834"/>
              <a:ext cx="432" cy="206"/>
            </a:xfrm>
            <a:prstGeom prst="rect">
              <a:avLst/>
            </a:prstGeom>
            <a:noFill/>
            <a:ln w="9525">
              <a:noFill/>
              <a:miter lim="800000"/>
              <a:headEnd/>
              <a:tailEnd/>
            </a:ln>
          </p:spPr>
        </p:pic>
      </p:grpSp>
      <p:pic>
        <p:nvPicPr>
          <p:cNvPr id="17440" name="Picture 65" descr="j0318055"/>
          <p:cNvPicPr>
            <a:picLocks noChangeAspect="1" noChangeArrowheads="1" noCrop="1"/>
          </p:cNvPicPr>
          <p:nvPr/>
        </p:nvPicPr>
        <p:blipFill>
          <a:blip r:embed="rId6"/>
          <a:srcRect/>
          <a:stretch>
            <a:fillRect/>
          </a:stretch>
        </p:blipFill>
        <p:spPr bwMode="auto">
          <a:xfrm rot="-302527">
            <a:off x="1295400" y="4038600"/>
            <a:ext cx="890588" cy="927100"/>
          </a:xfrm>
          <a:prstGeom prst="rect">
            <a:avLst/>
          </a:prstGeom>
          <a:noFill/>
          <a:ln w="9525">
            <a:noFill/>
            <a:miter lim="800000"/>
            <a:headEnd/>
            <a:tailEnd/>
          </a:ln>
        </p:spPr>
      </p:pic>
      <p:pic>
        <p:nvPicPr>
          <p:cNvPr id="17441" name="Picture 66" descr="Dove-02-june">
            <a:hlinkClick r:id="rId3" action="ppaction://hlinksldjump"/>
          </p:cNvPr>
          <p:cNvPicPr>
            <a:picLocks noChangeAspect="1" noChangeArrowheads="1" noCrop="1"/>
          </p:cNvPicPr>
          <p:nvPr/>
        </p:nvPicPr>
        <p:blipFill>
          <a:blip r:embed="rId4"/>
          <a:srcRect/>
          <a:stretch>
            <a:fillRect/>
          </a:stretch>
        </p:blipFill>
        <p:spPr bwMode="auto">
          <a:xfrm rot="8599614" flipV="1">
            <a:off x="6653213" y="1419225"/>
            <a:ext cx="1946275" cy="3268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3.33333E-6 2.22222E-6 L -0.74166 0.02778 " pathEditMode="relative" rAng="0" ptsTypes="AA">
                                      <p:cBhvr>
                                        <p:cTn id="6" dur="45000" fill="hold"/>
                                        <p:tgtEl>
                                          <p:spTgt spid="47120"/>
                                        </p:tgtEl>
                                        <p:attrNameLst>
                                          <p:attrName>ppt_x</p:attrName>
                                          <p:attrName>ppt_y</p:attrName>
                                        </p:attrNameLst>
                                      </p:cBhvr>
                                      <p:rCtr x="-371" y="14"/>
                                    </p:animMotion>
                                  </p:childTnLst>
                                </p:cTn>
                              </p:par>
                              <p:par>
                                <p:cTn id="7" presetID="0" presetClass="path" presetSubtype="0" accel="50000" decel="50000" fill="hold" nodeType="withEffect">
                                  <p:stCondLst>
                                    <p:cond delay="0"/>
                                  </p:stCondLst>
                                  <p:childTnLst>
                                    <p:animMotion origin="layout" path="M -0.00312 0.00833 L -0.89479 0.36389 " pathEditMode="relative" rAng="0" ptsTypes="AA">
                                      <p:cBhvr>
                                        <p:cTn id="8" dur="25000" fill="hold"/>
                                        <p:tgtEl>
                                          <p:spTgt spid="47123"/>
                                        </p:tgtEl>
                                        <p:attrNameLst>
                                          <p:attrName>ppt_x</p:attrName>
                                          <p:attrName>ppt_y</p:attrName>
                                        </p:attrNameLst>
                                      </p:cBhvr>
                                      <p:rCtr x="-446" y="178"/>
                                    </p:animMotion>
                                  </p:childTnLst>
                                </p:cTn>
                              </p:par>
                              <p:par>
                                <p:cTn id="9" presetID="0" presetClass="path" presetSubtype="0" accel="50000" decel="50000" fill="hold" nodeType="withEffect">
                                  <p:stCondLst>
                                    <p:cond delay="0"/>
                                  </p:stCondLst>
                                  <p:childTnLst>
                                    <p:animMotion origin="layout" path="M 0.19688 -0.00277 L -0.69479 0.3529 " pathEditMode="relative" rAng="0" ptsTypes="AA">
                                      <p:cBhvr>
                                        <p:cTn id="10" dur="25000" fill="hold"/>
                                        <p:tgtEl>
                                          <p:spTgt spid="47124"/>
                                        </p:tgtEl>
                                        <p:attrNameLst>
                                          <p:attrName>ppt_x</p:attrName>
                                          <p:attrName>ppt_y</p:attrName>
                                        </p:attrNameLst>
                                      </p:cBhvr>
                                      <p:rCtr x="-446" y="178"/>
                                    </p:animMotion>
                                  </p:childTnLst>
                                </p:cTn>
                              </p:par>
                              <p:par>
                                <p:cTn id="11" presetID="9" presetClass="entr" presetSubtype="0" fill="hold" nodeType="withEffect">
                                  <p:stCondLst>
                                    <p:cond delay="0"/>
                                  </p:stCondLst>
                                  <p:childTnLst>
                                    <p:set>
                                      <p:cBhvr>
                                        <p:cTn id="12" dur="1" fill="hold">
                                          <p:stCondLst>
                                            <p:cond delay="0"/>
                                          </p:stCondLst>
                                        </p:cTn>
                                        <p:tgtEl>
                                          <p:spTgt spid="47125"/>
                                        </p:tgtEl>
                                        <p:attrNameLst>
                                          <p:attrName>style.visibility</p:attrName>
                                        </p:attrNameLst>
                                      </p:cBhvr>
                                      <p:to>
                                        <p:strVal val="visible"/>
                                      </p:to>
                                    </p:set>
                                    <p:animEffect transition="in" filter="dissolve">
                                      <p:cBhvr>
                                        <p:cTn id="13" dur="500"/>
                                        <p:tgtEl>
                                          <p:spTgt spid="47125"/>
                                        </p:tgtEl>
                                      </p:cBhvr>
                                    </p:animEffect>
                                  </p:childTnLst>
                                </p:cTn>
                              </p:par>
                              <p:par>
                                <p:cTn id="14" presetID="0" presetClass="path" presetSubtype="0" accel="50000" decel="50000" fill="hold" nodeType="withEffect">
                                  <p:stCondLst>
                                    <p:cond delay="0"/>
                                  </p:stCondLst>
                                  <p:childTnLst>
                                    <p:animMotion origin="layout" path="M -0.00312 0.00833 L -0.89479 0.36389 " pathEditMode="relative" rAng="0" ptsTypes="AA">
                                      <p:cBhvr>
                                        <p:cTn id="15" dur="25000" fill="hold"/>
                                        <p:tgtEl>
                                          <p:spTgt spid="47126"/>
                                        </p:tgtEl>
                                        <p:attrNameLst>
                                          <p:attrName>ppt_x</p:attrName>
                                          <p:attrName>ppt_y</p:attrName>
                                        </p:attrNameLst>
                                      </p:cBhvr>
                                      <p:rCtr x="-446" y="178"/>
                                    </p:animMotion>
                                  </p:childTnLst>
                                </p:cTn>
                              </p:par>
                            </p:childTnLst>
                          </p:cTn>
                        </p:par>
                        <p:par>
                          <p:cTn id="16" fill="hold">
                            <p:stCondLst>
                              <p:cond delay="45000"/>
                            </p:stCondLst>
                            <p:childTnLst>
                              <p:par>
                                <p:cTn id="17" presetID="0" presetClass="path" presetSubtype="0" accel="50000" decel="50000" fill="hold" grpId="0" nodeType="afterEffect">
                                  <p:stCondLst>
                                    <p:cond delay="0"/>
                                  </p:stCondLst>
                                  <p:childTnLst>
                                    <p:animMotion origin="layout" path="M -3.33333E-6 2.22222E-6 L -0.74166 0.02778 " pathEditMode="relative" rAng="0" ptsTypes="AA">
                                      <p:cBhvr>
                                        <p:cTn id="18" dur="45000" fill="hold"/>
                                        <p:tgtEl>
                                          <p:spTgt spid="47127"/>
                                        </p:tgtEl>
                                        <p:attrNameLst>
                                          <p:attrName>ppt_x</p:attrName>
                                          <p:attrName>ppt_y</p:attrName>
                                        </p:attrNameLst>
                                      </p:cBhvr>
                                      <p:rCtr x="-371" y="14"/>
                                    </p:animMotion>
                                  </p:childTnLst>
                                </p:cTn>
                              </p:par>
                            </p:childTnLst>
                          </p:cTn>
                        </p:par>
                        <p:par>
                          <p:cTn id="19" fill="hold">
                            <p:stCondLst>
                              <p:cond delay="90000"/>
                            </p:stCondLst>
                            <p:childTnLst>
                              <p:par>
                                <p:cTn id="20" presetID="0" presetClass="path" presetSubtype="0" accel="50000" decel="50000" fill="hold" grpId="0" nodeType="afterEffect">
                                  <p:stCondLst>
                                    <p:cond delay="0"/>
                                  </p:stCondLst>
                                  <p:childTnLst>
                                    <p:animMotion origin="layout" path="M -3.33333E-6 2.22222E-6 L -0.74166 0.02778 " pathEditMode="relative" rAng="0" ptsTypes="AA">
                                      <p:cBhvr>
                                        <p:cTn id="21" dur="45000" fill="hold"/>
                                        <p:tgtEl>
                                          <p:spTgt spid="47128"/>
                                        </p:tgtEl>
                                        <p:attrNameLst>
                                          <p:attrName>ppt_x</p:attrName>
                                          <p:attrName>ppt_y</p:attrName>
                                        </p:attrNameLst>
                                      </p:cBhvr>
                                      <p:rCtr x="-371" y="14"/>
                                    </p:animMotion>
                                  </p:childTnLst>
                                </p:cTn>
                              </p:par>
                            </p:childTnLst>
                          </p:cTn>
                        </p:par>
                        <p:par>
                          <p:cTn id="22" fill="hold">
                            <p:stCondLst>
                              <p:cond delay="135000"/>
                            </p:stCondLst>
                            <p:childTnLst>
                              <p:par>
                                <p:cTn id="23" presetID="0" presetClass="path" presetSubtype="0" accel="50000" decel="50000" fill="hold" grpId="0" nodeType="afterEffect">
                                  <p:stCondLst>
                                    <p:cond delay="0"/>
                                  </p:stCondLst>
                                  <p:childTnLst>
                                    <p:animMotion origin="layout" path="M -3.33333E-6 2.22222E-6 L -0.74166 0.02778 " pathEditMode="relative" rAng="0" ptsTypes="AA">
                                      <p:cBhvr>
                                        <p:cTn id="24" dur="45000" fill="hold"/>
                                        <p:tgtEl>
                                          <p:spTgt spid="47129"/>
                                        </p:tgtEl>
                                        <p:attrNameLst>
                                          <p:attrName>ppt_x</p:attrName>
                                          <p:attrName>ppt_y</p:attrName>
                                        </p:attrNameLst>
                                      </p:cBhvr>
                                      <p:rCtr x="-371" y="14"/>
                                    </p:animMotion>
                                  </p:childTnLst>
                                </p:cTn>
                              </p:par>
                              <p:par>
                                <p:cTn id="25" presetID="0" presetClass="path" presetSubtype="0" accel="50000" decel="50000" fill="hold" nodeType="withEffect">
                                  <p:stCondLst>
                                    <p:cond delay="0"/>
                                  </p:stCondLst>
                                  <p:childTnLst>
                                    <p:animMotion origin="layout" path="M 0.18333 0.14421 L -0.5875 0.211 " pathEditMode="relative" rAng="0" ptsTypes="AA">
                                      <p:cBhvr>
                                        <p:cTn id="26" dur="45000" fill="hold"/>
                                        <p:tgtEl>
                                          <p:spTgt spid="47130"/>
                                        </p:tgtEl>
                                        <p:attrNameLst>
                                          <p:attrName>ppt_x</p:attrName>
                                          <p:attrName>ppt_y</p:attrName>
                                        </p:attrNameLst>
                                      </p:cBhvr>
                                      <p:rCtr x="-385" y="33"/>
                                    </p:animMotion>
                                  </p:childTnLst>
                                </p:cTn>
                              </p:par>
                              <p:par>
                                <p:cTn id="27" presetID="0" presetClass="path" presetSubtype="0" accel="50000" decel="50000" fill="hold" nodeType="withEffect">
                                  <p:stCondLst>
                                    <p:cond delay="0"/>
                                  </p:stCondLst>
                                  <p:childTnLst>
                                    <p:animMotion origin="layout" path="M 0.11667 -0.32609 L -0.75833 0.03629 " pathEditMode="relative" rAng="0" ptsTypes="AA">
                                      <p:cBhvr>
                                        <p:cTn id="28" dur="25000" fill="hold"/>
                                        <p:tgtEl>
                                          <p:spTgt spid="47152"/>
                                        </p:tgtEl>
                                        <p:attrNameLst>
                                          <p:attrName>ppt_x</p:attrName>
                                          <p:attrName>ppt_y</p:attrName>
                                        </p:attrNameLst>
                                      </p:cBhvr>
                                      <p:rCtr x="-438" y="181"/>
                                    </p:animMotion>
                                  </p:childTnLst>
                                </p:cTn>
                              </p:par>
                              <p:par>
                                <p:cTn id="29" presetID="0" presetClass="path" presetSubtype="0" accel="50000" decel="50000" fill="hold" nodeType="withEffect">
                                  <p:stCondLst>
                                    <p:cond delay="0"/>
                                  </p:stCondLst>
                                  <p:childTnLst>
                                    <p:animMotion origin="layout" path="M 0.16667 -0.44812 L -0.70833 -0.08574 " pathEditMode="relative" rAng="0" ptsTypes="AA">
                                      <p:cBhvr>
                                        <p:cTn id="30" dur="25000" fill="hold"/>
                                        <p:tgtEl>
                                          <p:spTgt spid="47153"/>
                                        </p:tgtEl>
                                        <p:attrNameLst>
                                          <p:attrName>ppt_x</p:attrName>
                                          <p:attrName>ppt_y</p:attrName>
                                        </p:attrNameLst>
                                      </p:cBhvr>
                                      <p:rCtr x="-438" y="181"/>
                                    </p:animMotion>
                                  </p:childTnLst>
                                </p:cTn>
                              </p:par>
                              <p:par>
                                <p:cTn id="31" presetID="0" presetClass="path" presetSubtype="0" accel="50000" decel="50000" fill="hold" nodeType="withEffect">
                                  <p:stCondLst>
                                    <p:cond delay="0"/>
                                  </p:stCondLst>
                                  <p:childTnLst>
                                    <p:animMotion origin="layout" path="M 0.16666 -0.01548 L -0.70834 0.3469 " pathEditMode="relative" rAng="0" ptsTypes="AA">
                                      <p:cBhvr>
                                        <p:cTn id="32" dur="25000" fill="hold"/>
                                        <p:tgtEl>
                                          <p:spTgt spid="47154"/>
                                        </p:tgtEl>
                                        <p:attrNameLst>
                                          <p:attrName>ppt_x</p:attrName>
                                          <p:attrName>ppt_y</p:attrName>
                                        </p:attrNameLst>
                                      </p:cBhvr>
                                      <p:rCtr x="-438" y="1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0" grpId="0" animBg="1"/>
      <p:bldP spid="47127" grpId="0" animBg="1"/>
      <p:bldP spid="47128" grpId="0" animBg="1"/>
      <p:bldP spid="471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2"/>
          <p:cNvSpPr txBox="1">
            <a:spLocks noChangeArrowheads="1"/>
          </p:cNvSpPr>
          <p:nvPr/>
        </p:nvSpPr>
        <p:spPr bwMode="auto">
          <a:xfrm>
            <a:off x="-76200" y="457200"/>
            <a:ext cx="3200400" cy="523875"/>
          </a:xfrm>
          <a:prstGeom prst="rect">
            <a:avLst/>
          </a:prstGeom>
          <a:noFill/>
          <a:ln w="9525">
            <a:noFill/>
            <a:miter lim="800000"/>
            <a:headEnd/>
            <a:tailEnd/>
          </a:ln>
        </p:spPr>
        <p:txBody>
          <a:bodyPr>
            <a:spAutoFit/>
          </a:bodyPr>
          <a:lstStyle/>
          <a:p>
            <a:pPr algn="ctr"/>
            <a:r>
              <a:rPr lang="en-US" sz="2800" b="1" u="sng">
                <a:solidFill>
                  <a:srgbClr val="6600FF"/>
                </a:solidFill>
                <a:cs typeface="Arial" charset="0"/>
              </a:rPr>
              <a:t>Luyện từ và câu</a:t>
            </a:r>
          </a:p>
        </p:txBody>
      </p:sp>
      <p:sp>
        <p:nvSpPr>
          <p:cNvPr id="6" name="Rectangle 5"/>
          <p:cNvSpPr/>
          <p:nvPr/>
        </p:nvSpPr>
        <p:spPr>
          <a:xfrm>
            <a:off x="2499998" y="838200"/>
            <a:ext cx="4510402"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3">
                      <a:satMod val="175000"/>
                      <a:alpha val="40000"/>
                    </a:schemeClr>
                  </a:glow>
                  <a:outerShdw blurRad="50800" dist="39000" dir="5460000" algn="tl">
                    <a:srgbClr val="000000">
                      <a:alpha val="38000"/>
                    </a:srgbClr>
                  </a:outerShdw>
                </a:effectLst>
                <a:latin typeface="+mn-lt"/>
              </a:rPr>
              <a:t>Kiểm</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3">
                      <a:satMod val="175000"/>
                      <a:alpha val="40000"/>
                    </a:schemeClr>
                  </a:glow>
                  <a:outerShdw blurRad="50800" dist="39000" dir="5460000" algn="tl">
                    <a:srgbClr val="000000">
                      <a:alpha val="38000"/>
                    </a:srgbClr>
                  </a:outerShdw>
                </a:effectLst>
                <a:latin typeface="+mn-lt"/>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3">
                      <a:satMod val="175000"/>
                      <a:alpha val="40000"/>
                    </a:schemeClr>
                  </a:glow>
                  <a:outerShdw blurRad="50800" dist="39000" dir="5460000" algn="tl">
                    <a:srgbClr val="000000">
                      <a:alpha val="38000"/>
                    </a:srgbClr>
                  </a:outerShdw>
                </a:effectLst>
                <a:latin typeface="+mn-lt"/>
              </a:rPr>
              <a:t>tra</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3">
                      <a:satMod val="175000"/>
                      <a:alpha val="40000"/>
                    </a:schemeClr>
                  </a:glow>
                  <a:outerShdw blurRad="50800" dist="39000" dir="5460000" algn="tl">
                    <a:srgbClr val="000000">
                      <a:alpha val="38000"/>
                    </a:srgbClr>
                  </a:outerShdw>
                </a:effectLst>
                <a:latin typeface="+mn-lt"/>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3">
                      <a:satMod val="175000"/>
                      <a:alpha val="40000"/>
                    </a:schemeClr>
                  </a:glow>
                  <a:outerShdw blurRad="50800" dist="39000" dir="5460000" algn="tl">
                    <a:srgbClr val="000000">
                      <a:alpha val="38000"/>
                    </a:srgbClr>
                  </a:outerShdw>
                </a:effectLst>
                <a:latin typeface="+mn-lt"/>
              </a:rPr>
              <a:t>bài</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3">
                      <a:satMod val="175000"/>
                      <a:alpha val="40000"/>
                    </a:schemeClr>
                  </a:glow>
                  <a:outerShdw blurRad="50800" dist="39000" dir="5460000" algn="tl">
                    <a:srgbClr val="000000">
                      <a:alpha val="38000"/>
                    </a:srgbClr>
                  </a:outerShdw>
                </a:effectLst>
                <a:latin typeface="+mn-lt"/>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3">
                      <a:satMod val="175000"/>
                      <a:alpha val="40000"/>
                    </a:schemeClr>
                  </a:glow>
                  <a:outerShdw blurRad="50800" dist="39000" dir="5460000" algn="tl">
                    <a:srgbClr val="000000">
                      <a:alpha val="38000"/>
                    </a:srgbClr>
                  </a:outerShdw>
                </a:effectLst>
                <a:latin typeface="+mn-lt"/>
              </a:rPr>
              <a:t>cũ</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3">
                    <a:satMod val="175000"/>
                    <a:alpha val="40000"/>
                  </a:schemeClr>
                </a:glow>
                <a:outerShdw blurRad="50800" dist="39000" dir="5460000" algn="tl">
                  <a:srgbClr val="000000">
                    <a:alpha val="38000"/>
                  </a:srgbClr>
                </a:outerShdw>
              </a:effectLst>
              <a:latin typeface="+mn-lt"/>
            </a:endParaRPr>
          </a:p>
        </p:txBody>
      </p:sp>
      <p:sp>
        <p:nvSpPr>
          <p:cNvPr id="3077" name="TextBox 6"/>
          <p:cNvSpPr txBox="1">
            <a:spLocks noChangeArrowheads="1"/>
          </p:cNvSpPr>
          <p:nvPr/>
        </p:nvSpPr>
        <p:spPr bwMode="auto">
          <a:xfrm>
            <a:off x="685800" y="1828800"/>
            <a:ext cx="7467600" cy="954088"/>
          </a:xfrm>
          <a:prstGeom prst="rect">
            <a:avLst/>
          </a:prstGeom>
          <a:noFill/>
          <a:ln w="9525">
            <a:noFill/>
            <a:miter lim="800000"/>
            <a:headEnd/>
            <a:tailEnd/>
          </a:ln>
        </p:spPr>
        <p:txBody>
          <a:bodyPr>
            <a:spAutoFit/>
          </a:bodyPr>
          <a:lstStyle/>
          <a:p>
            <a:r>
              <a:rPr lang="en-US" sz="2800" b="1">
                <a:solidFill>
                  <a:srgbClr val="6600FF"/>
                </a:solidFill>
                <a:cs typeface="Arial" charset="0"/>
              </a:rPr>
              <a:t>1.Câu kể Ai thế nào? gồm mấy bộ phận? Mỗi bộ phận trả lời cho câu hỏi gì?</a:t>
            </a:r>
          </a:p>
        </p:txBody>
      </p:sp>
      <p:sp>
        <p:nvSpPr>
          <p:cNvPr id="3078" name="TextBox 7"/>
          <p:cNvSpPr txBox="1">
            <a:spLocks noChangeArrowheads="1"/>
          </p:cNvSpPr>
          <p:nvPr/>
        </p:nvSpPr>
        <p:spPr bwMode="auto">
          <a:xfrm>
            <a:off x="685800" y="2932113"/>
            <a:ext cx="6858000" cy="954087"/>
          </a:xfrm>
          <a:prstGeom prst="rect">
            <a:avLst/>
          </a:prstGeom>
          <a:noFill/>
          <a:ln w="9525">
            <a:noFill/>
            <a:miter lim="800000"/>
            <a:headEnd/>
            <a:tailEnd/>
          </a:ln>
        </p:spPr>
        <p:txBody>
          <a:bodyPr>
            <a:spAutoFit/>
          </a:bodyPr>
          <a:lstStyle/>
          <a:p>
            <a:r>
              <a:rPr lang="en-US" sz="2800" b="1">
                <a:solidFill>
                  <a:srgbClr val="6600FF"/>
                </a:solidFill>
                <a:cs typeface="Arial" charset="0"/>
              </a:rPr>
              <a:t>2.Đặt một câu kể Ai thế nào? Xác định chủ ngữ, vị ngữ trong câu vừa đặt.</a:t>
            </a:r>
          </a:p>
        </p:txBody>
      </p:sp>
      <p:sp>
        <p:nvSpPr>
          <p:cNvPr id="8" name="Curved Up Ribbon 7"/>
          <p:cNvSpPr/>
          <p:nvPr/>
        </p:nvSpPr>
        <p:spPr>
          <a:xfrm>
            <a:off x="0" y="2819400"/>
            <a:ext cx="9144000" cy="2971800"/>
          </a:xfrm>
          <a:prstGeom prst="ellipseRibbon2">
            <a:avLst>
              <a:gd name="adj1" fmla="val 22215"/>
              <a:gd name="adj2" fmla="val 73645"/>
              <a:gd name="adj3" fmla="val 125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solidFill>
                <a:srgbClr val="FF0000"/>
              </a:solidFill>
              <a:latin typeface="Arial" pitchFamily="34" charset="0"/>
              <a:cs typeface="Arial" pitchFamily="34" charset="0"/>
            </a:endParaRPr>
          </a:p>
        </p:txBody>
      </p:sp>
      <p:sp>
        <p:nvSpPr>
          <p:cNvPr id="9" name="TextBox 8"/>
          <p:cNvSpPr txBox="1"/>
          <p:nvPr/>
        </p:nvSpPr>
        <p:spPr>
          <a:xfrm>
            <a:off x="1219200" y="3136900"/>
            <a:ext cx="6705600" cy="1816100"/>
          </a:xfrm>
          <a:prstGeom prst="rect">
            <a:avLst/>
          </a:prstGeom>
          <a:noFill/>
        </p:spPr>
        <p:txBody>
          <a:bodyPr>
            <a:spAutoFit/>
          </a:bodyPr>
          <a:lstStyle/>
          <a:p>
            <a:pPr>
              <a:defRPr/>
            </a:pPr>
            <a:r>
              <a:rPr lang="en-US" sz="2800" dirty="0" err="1">
                <a:solidFill>
                  <a:srgbClr val="FF0000"/>
                </a:solidFill>
              </a:rPr>
              <a:t>Câu</a:t>
            </a:r>
            <a:r>
              <a:rPr lang="en-US" sz="2800" dirty="0">
                <a:solidFill>
                  <a:srgbClr val="FF0000"/>
                </a:solidFill>
              </a:rPr>
              <a:t> </a:t>
            </a:r>
            <a:r>
              <a:rPr lang="en-US" sz="2800" dirty="0" err="1">
                <a:solidFill>
                  <a:srgbClr val="FF0000"/>
                </a:solidFill>
              </a:rPr>
              <a:t>kể</a:t>
            </a:r>
            <a:r>
              <a:rPr lang="en-US" sz="2800" dirty="0">
                <a:solidFill>
                  <a:srgbClr val="FF0000"/>
                </a:solidFill>
              </a:rPr>
              <a:t> Ai </a:t>
            </a:r>
            <a:r>
              <a:rPr lang="en-US" sz="2800" dirty="0" err="1">
                <a:solidFill>
                  <a:srgbClr val="FF0000"/>
                </a:solidFill>
              </a:rPr>
              <a:t>thế</a:t>
            </a:r>
            <a:r>
              <a:rPr lang="en-US" sz="2800" dirty="0">
                <a:solidFill>
                  <a:srgbClr val="FF0000"/>
                </a:solidFill>
              </a:rPr>
              <a:t> </a:t>
            </a:r>
            <a:r>
              <a:rPr lang="en-US" sz="2800" dirty="0" err="1">
                <a:solidFill>
                  <a:srgbClr val="FF0000"/>
                </a:solidFill>
              </a:rPr>
              <a:t>nào</a:t>
            </a:r>
            <a:r>
              <a:rPr lang="en-US" sz="2800" dirty="0">
                <a:solidFill>
                  <a:srgbClr val="FF0000"/>
                </a:solidFill>
              </a:rPr>
              <a:t>? </a:t>
            </a:r>
            <a:r>
              <a:rPr lang="en-US" sz="2800" dirty="0" err="1">
                <a:solidFill>
                  <a:srgbClr val="FF0000"/>
                </a:solidFill>
              </a:rPr>
              <a:t>gồm</a:t>
            </a:r>
            <a:r>
              <a:rPr lang="en-US" sz="2800" dirty="0">
                <a:solidFill>
                  <a:srgbClr val="FF0000"/>
                </a:solidFill>
              </a:rPr>
              <a:t> </a:t>
            </a:r>
            <a:r>
              <a:rPr lang="en-US" sz="2800" dirty="0" err="1">
                <a:solidFill>
                  <a:srgbClr val="FF0000"/>
                </a:solidFill>
              </a:rPr>
              <a:t>hai</a:t>
            </a:r>
            <a:r>
              <a:rPr lang="en-US" sz="2800" dirty="0">
                <a:solidFill>
                  <a:srgbClr val="FF0000"/>
                </a:solidFill>
              </a:rPr>
              <a:t> </a:t>
            </a:r>
            <a:r>
              <a:rPr lang="en-US" sz="2800" dirty="0" err="1">
                <a:solidFill>
                  <a:srgbClr val="FF0000"/>
                </a:solidFill>
              </a:rPr>
              <a:t>bộ</a:t>
            </a:r>
            <a:r>
              <a:rPr lang="en-US" sz="2800" dirty="0">
                <a:solidFill>
                  <a:srgbClr val="FF0000"/>
                </a:solidFill>
              </a:rPr>
              <a:t> </a:t>
            </a:r>
            <a:r>
              <a:rPr lang="en-US" sz="2800" dirty="0" err="1">
                <a:solidFill>
                  <a:srgbClr val="FF0000"/>
                </a:solidFill>
              </a:rPr>
              <a:t>phận</a:t>
            </a:r>
            <a:r>
              <a:rPr lang="en-US" sz="2800" dirty="0">
                <a:solidFill>
                  <a:srgbClr val="FF0000"/>
                </a:solidFill>
              </a:rPr>
              <a:t> :</a:t>
            </a:r>
          </a:p>
          <a:p>
            <a:pPr marL="514350" indent="-514350">
              <a:defRPr/>
            </a:pPr>
            <a:r>
              <a:rPr lang="en-US" sz="2800" dirty="0">
                <a:solidFill>
                  <a:srgbClr val="FF0000"/>
                </a:solidFill>
              </a:rPr>
              <a:t>1.Chủ </a:t>
            </a:r>
            <a:r>
              <a:rPr lang="en-US" sz="2800" dirty="0" err="1">
                <a:solidFill>
                  <a:srgbClr val="FF0000"/>
                </a:solidFill>
              </a:rPr>
              <a:t>ngữ</a:t>
            </a:r>
            <a:r>
              <a:rPr lang="en-US" sz="2800" dirty="0">
                <a:solidFill>
                  <a:srgbClr val="FF0000"/>
                </a:solidFill>
              </a:rPr>
              <a:t> </a:t>
            </a:r>
            <a:r>
              <a:rPr lang="en-US" sz="2800" dirty="0" err="1">
                <a:solidFill>
                  <a:srgbClr val="FF0000"/>
                </a:solidFill>
              </a:rPr>
              <a:t>trả</a:t>
            </a:r>
            <a:r>
              <a:rPr lang="en-US" sz="2800" dirty="0">
                <a:solidFill>
                  <a:srgbClr val="FF0000"/>
                </a:solidFill>
              </a:rPr>
              <a:t> </a:t>
            </a:r>
            <a:r>
              <a:rPr lang="en-US" sz="2800" dirty="0" err="1">
                <a:solidFill>
                  <a:srgbClr val="FF0000"/>
                </a:solidFill>
              </a:rPr>
              <a:t>lời</a:t>
            </a:r>
            <a:r>
              <a:rPr lang="en-US" sz="2800" dirty="0">
                <a:solidFill>
                  <a:srgbClr val="FF0000"/>
                </a:solidFill>
              </a:rPr>
              <a:t> </a:t>
            </a:r>
            <a:r>
              <a:rPr lang="en-US" sz="2800" dirty="0" err="1">
                <a:solidFill>
                  <a:srgbClr val="FF0000"/>
                </a:solidFill>
              </a:rPr>
              <a:t>cho</a:t>
            </a:r>
            <a:r>
              <a:rPr lang="en-US" sz="2800" dirty="0">
                <a:solidFill>
                  <a:srgbClr val="FF0000"/>
                </a:solidFill>
              </a:rPr>
              <a:t> </a:t>
            </a:r>
            <a:r>
              <a:rPr lang="en-US" sz="2800" dirty="0" err="1">
                <a:solidFill>
                  <a:srgbClr val="FF0000"/>
                </a:solidFill>
              </a:rPr>
              <a:t>câu</a:t>
            </a:r>
            <a:r>
              <a:rPr lang="en-US" sz="2800" dirty="0">
                <a:solidFill>
                  <a:srgbClr val="FF0000"/>
                </a:solidFill>
              </a:rPr>
              <a:t> </a:t>
            </a:r>
            <a:r>
              <a:rPr lang="en-US" sz="2800" dirty="0" err="1">
                <a:solidFill>
                  <a:srgbClr val="FF0000"/>
                </a:solidFill>
              </a:rPr>
              <a:t>hỏi</a:t>
            </a:r>
            <a:r>
              <a:rPr lang="en-US" sz="2800" dirty="0">
                <a:solidFill>
                  <a:srgbClr val="FF0000"/>
                </a:solidFill>
              </a:rPr>
              <a:t> : </a:t>
            </a:r>
            <a:r>
              <a:rPr lang="en-US" sz="2800" b="1" dirty="0">
                <a:solidFill>
                  <a:srgbClr val="FF0000"/>
                </a:solidFill>
              </a:rPr>
              <a:t>Ai (</a:t>
            </a:r>
            <a:r>
              <a:rPr lang="en-US" sz="2800" b="1" dirty="0" err="1">
                <a:solidFill>
                  <a:srgbClr val="FF0000"/>
                </a:solidFill>
              </a:rPr>
              <a:t>cái</a:t>
            </a:r>
            <a:r>
              <a:rPr lang="en-US" sz="2800" b="1" dirty="0">
                <a:solidFill>
                  <a:srgbClr val="FF0000"/>
                </a:solidFill>
              </a:rPr>
              <a:t> </a:t>
            </a:r>
            <a:r>
              <a:rPr lang="en-US" sz="2800" b="1" dirty="0" err="1">
                <a:solidFill>
                  <a:srgbClr val="FF0000"/>
                </a:solidFill>
              </a:rPr>
              <a:t>gì</a:t>
            </a:r>
            <a:r>
              <a:rPr lang="en-US" sz="2800" b="1" dirty="0">
                <a:solidFill>
                  <a:srgbClr val="FF0000"/>
                </a:solidFill>
              </a:rPr>
              <a:t>?, con </a:t>
            </a:r>
            <a:r>
              <a:rPr lang="en-US" sz="2800" b="1" dirty="0" err="1">
                <a:solidFill>
                  <a:srgbClr val="FF0000"/>
                </a:solidFill>
              </a:rPr>
              <a:t>gì</a:t>
            </a:r>
            <a:r>
              <a:rPr lang="en-US" sz="2800" b="1" dirty="0">
                <a:solidFill>
                  <a:srgbClr val="FF0000"/>
                </a:solidFill>
              </a:rPr>
              <a:t>?)</a:t>
            </a:r>
          </a:p>
          <a:p>
            <a:pPr marL="514350" indent="-514350">
              <a:defRPr/>
            </a:pPr>
            <a:r>
              <a:rPr lang="en-US" sz="2800" dirty="0">
                <a:solidFill>
                  <a:srgbClr val="FF0000"/>
                </a:solidFill>
              </a:rPr>
              <a:t>2.Vị </a:t>
            </a:r>
            <a:r>
              <a:rPr lang="en-US" sz="2800" dirty="0" err="1">
                <a:solidFill>
                  <a:srgbClr val="FF0000"/>
                </a:solidFill>
              </a:rPr>
              <a:t>ngữ</a:t>
            </a:r>
            <a:r>
              <a:rPr lang="en-US" sz="2800" dirty="0">
                <a:solidFill>
                  <a:srgbClr val="FF0000"/>
                </a:solidFill>
              </a:rPr>
              <a:t> </a:t>
            </a:r>
            <a:r>
              <a:rPr lang="en-US" sz="2800" dirty="0" err="1">
                <a:solidFill>
                  <a:srgbClr val="FF0000"/>
                </a:solidFill>
              </a:rPr>
              <a:t>trả</a:t>
            </a:r>
            <a:r>
              <a:rPr lang="en-US" sz="2800" dirty="0">
                <a:solidFill>
                  <a:srgbClr val="FF0000"/>
                </a:solidFill>
              </a:rPr>
              <a:t> </a:t>
            </a:r>
            <a:r>
              <a:rPr lang="en-US" sz="2800" dirty="0" err="1">
                <a:solidFill>
                  <a:srgbClr val="FF0000"/>
                </a:solidFill>
              </a:rPr>
              <a:t>lời</a:t>
            </a:r>
            <a:r>
              <a:rPr lang="en-US" sz="2800" dirty="0">
                <a:solidFill>
                  <a:srgbClr val="FF0000"/>
                </a:solidFill>
              </a:rPr>
              <a:t> </a:t>
            </a:r>
            <a:r>
              <a:rPr lang="en-US" sz="2800" dirty="0" err="1">
                <a:solidFill>
                  <a:srgbClr val="FF0000"/>
                </a:solidFill>
              </a:rPr>
              <a:t>cho</a:t>
            </a:r>
            <a:r>
              <a:rPr lang="en-US" sz="2800" dirty="0">
                <a:solidFill>
                  <a:srgbClr val="FF0000"/>
                </a:solidFill>
              </a:rPr>
              <a:t> </a:t>
            </a:r>
            <a:r>
              <a:rPr lang="en-US" sz="2800" dirty="0" err="1">
                <a:solidFill>
                  <a:srgbClr val="FF0000"/>
                </a:solidFill>
              </a:rPr>
              <a:t>câu</a:t>
            </a:r>
            <a:r>
              <a:rPr lang="en-US" sz="2800" dirty="0">
                <a:solidFill>
                  <a:srgbClr val="FF0000"/>
                </a:solidFill>
              </a:rPr>
              <a:t> </a:t>
            </a:r>
            <a:r>
              <a:rPr lang="en-US" sz="2800" dirty="0" err="1">
                <a:solidFill>
                  <a:srgbClr val="FF0000"/>
                </a:solidFill>
              </a:rPr>
              <a:t>hỏi</a:t>
            </a:r>
            <a:r>
              <a:rPr lang="en-US" sz="2800" dirty="0">
                <a:solidFill>
                  <a:srgbClr val="FF0000"/>
                </a:solidFill>
              </a:rPr>
              <a:t> : </a:t>
            </a:r>
            <a:r>
              <a:rPr lang="en-US" sz="2800" b="1" dirty="0" err="1">
                <a:solidFill>
                  <a:srgbClr val="FF0000"/>
                </a:solidFill>
              </a:rPr>
              <a:t>Thế</a:t>
            </a:r>
            <a:r>
              <a:rPr lang="en-US" sz="2800" b="1" dirty="0">
                <a:solidFill>
                  <a:srgbClr val="FF0000"/>
                </a:solidFill>
              </a:rPr>
              <a:t> </a:t>
            </a:r>
            <a:r>
              <a:rPr lang="en-US" sz="2800" b="1" dirty="0" err="1">
                <a:solidFill>
                  <a:srgbClr val="FF0000"/>
                </a:solidFill>
              </a:rPr>
              <a:t>nào</a:t>
            </a:r>
            <a:r>
              <a:rPr lang="en-US" sz="2800" b="1"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additive="base">
                                        <p:cTn id="12" dur="500" fill="hold"/>
                                        <p:tgtEl>
                                          <p:spTgt spid="3077"/>
                                        </p:tgtEl>
                                        <p:attrNameLst>
                                          <p:attrName>ppt_x</p:attrName>
                                        </p:attrNameLst>
                                      </p:cBhvr>
                                      <p:tavLst>
                                        <p:tav tm="0">
                                          <p:val>
                                            <p:strVal val="#ppt_x"/>
                                          </p:val>
                                        </p:tav>
                                        <p:tav tm="100000">
                                          <p:val>
                                            <p:strVal val="#ppt_x"/>
                                          </p:val>
                                        </p:tav>
                                      </p:tavLst>
                                    </p:anim>
                                    <p:anim calcmode="lin" valueType="num">
                                      <p:cBhvr additive="base">
                                        <p:cTn id="13"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3078"/>
                                        </p:tgtEl>
                                        <p:attrNameLst>
                                          <p:attrName>style.visibility</p:attrName>
                                        </p:attrNameLst>
                                      </p:cBhvr>
                                      <p:to>
                                        <p:strVal val="visible"/>
                                      </p:to>
                                    </p:set>
                                    <p:anim calcmode="lin" valueType="num">
                                      <p:cBhvr>
                                        <p:cTn id="18" dur="1000" fill="hold"/>
                                        <p:tgtEl>
                                          <p:spTgt spid="3078"/>
                                        </p:tgtEl>
                                        <p:attrNameLst>
                                          <p:attrName>ppt_x</p:attrName>
                                        </p:attrNameLst>
                                      </p:cBhvr>
                                      <p:tavLst>
                                        <p:tav tm="0">
                                          <p:val>
                                            <p:strVal val="#ppt_x-.2"/>
                                          </p:val>
                                        </p:tav>
                                        <p:tav tm="100000">
                                          <p:val>
                                            <p:strVal val="#ppt_x"/>
                                          </p:val>
                                        </p:tav>
                                      </p:tavLst>
                                    </p:anim>
                                    <p:anim calcmode="lin" valueType="num">
                                      <p:cBhvr>
                                        <p:cTn id="19" dur="1000" fill="hold"/>
                                        <p:tgtEl>
                                          <p:spTgt spid="3078"/>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078"/>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7" dur="1000"/>
                                        <p:tgtEl>
                                          <p:spTgt spid="8"/>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ppt_x</p:attrName>
                                        </p:attrNameLst>
                                      </p:cBhvr>
                                      <p:tavLst>
                                        <p:tav tm="0">
                                          <p:val>
                                            <p:strVal val="#ppt_x-.2"/>
                                          </p:val>
                                        </p:tav>
                                        <p:tav tm="100000">
                                          <p:val>
                                            <p:strVal val="#ppt_x"/>
                                          </p:val>
                                        </p:tav>
                                      </p:tavLst>
                                    </p:anim>
                                    <p:anim calcmode="lin" valueType="num">
                                      <p:cBhvr>
                                        <p:cTn id="3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
                                        </p:tgtEl>
                                      </p:cBhvr>
                                    </p:animEffect>
                                  </p:childTnLst>
                                </p:cTn>
                              </p:par>
                              <p:par>
                                <p:cTn id="33" presetID="2" presetClass="exit" presetSubtype="4" fill="hold" grpId="1" nodeType="withEffect">
                                  <p:stCondLst>
                                    <p:cond delay="0"/>
                                  </p:stCondLst>
                                  <p:childTnLst>
                                    <p:anim calcmode="lin" valueType="num">
                                      <p:cBhvr additive="base">
                                        <p:cTn id="34" dur="500"/>
                                        <p:tgtEl>
                                          <p:spTgt spid="3078"/>
                                        </p:tgtEl>
                                        <p:attrNameLst>
                                          <p:attrName>ppt_x</p:attrName>
                                        </p:attrNameLst>
                                      </p:cBhvr>
                                      <p:tavLst>
                                        <p:tav tm="0">
                                          <p:val>
                                            <p:strVal val="ppt_x"/>
                                          </p:val>
                                        </p:tav>
                                        <p:tav tm="100000">
                                          <p:val>
                                            <p:strVal val="ppt_x"/>
                                          </p:val>
                                        </p:tav>
                                      </p:tavLst>
                                    </p:anim>
                                    <p:anim calcmode="lin" valueType="num">
                                      <p:cBhvr additive="base">
                                        <p:cTn id="35" dur="500"/>
                                        <p:tgtEl>
                                          <p:spTgt spid="3078"/>
                                        </p:tgtEl>
                                        <p:attrNameLst>
                                          <p:attrName>ppt_y</p:attrName>
                                        </p:attrNameLst>
                                      </p:cBhvr>
                                      <p:tavLst>
                                        <p:tav tm="0">
                                          <p:val>
                                            <p:strVal val="ppt_y"/>
                                          </p:val>
                                        </p:tav>
                                        <p:tav tm="100000">
                                          <p:val>
                                            <p:strVal val="1+ppt_h/2"/>
                                          </p:val>
                                        </p:tav>
                                      </p:tavLst>
                                    </p:anim>
                                    <p:set>
                                      <p:cBhvr>
                                        <p:cTn id="36" dur="1" fill="hold">
                                          <p:stCondLst>
                                            <p:cond delay="499"/>
                                          </p:stCondLst>
                                        </p:cTn>
                                        <p:tgtEl>
                                          <p:spTgt spid="3078"/>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3077"/>
                                        </p:tgtEl>
                                        <p:attrNameLst>
                                          <p:attrName>ppt_x</p:attrName>
                                        </p:attrNameLst>
                                      </p:cBhvr>
                                      <p:tavLst>
                                        <p:tav tm="0">
                                          <p:val>
                                            <p:strVal val="ppt_x"/>
                                          </p:val>
                                        </p:tav>
                                        <p:tav tm="100000">
                                          <p:val>
                                            <p:strVal val="ppt_x"/>
                                          </p:val>
                                        </p:tav>
                                      </p:tavLst>
                                    </p:anim>
                                    <p:anim calcmode="lin" valueType="num">
                                      <p:cBhvr additive="base">
                                        <p:cTn id="39" dur="500"/>
                                        <p:tgtEl>
                                          <p:spTgt spid="3077"/>
                                        </p:tgtEl>
                                        <p:attrNameLst>
                                          <p:attrName>ppt_y</p:attrName>
                                        </p:attrNameLst>
                                      </p:cBhvr>
                                      <p:tavLst>
                                        <p:tav tm="0">
                                          <p:val>
                                            <p:strVal val="ppt_y"/>
                                          </p:val>
                                        </p:tav>
                                        <p:tav tm="100000">
                                          <p:val>
                                            <p:strVal val="1+ppt_h/2"/>
                                          </p:val>
                                        </p:tav>
                                      </p:tavLst>
                                    </p:anim>
                                    <p:set>
                                      <p:cBhvr>
                                        <p:cTn id="40" dur="1" fill="hold">
                                          <p:stCondLst>
                                            <p:cond delay="499"/>
                                          </p:stCondLst>
                                        </p:cTn>
                                        <p:tgtEl>
                                          <p:spTgt spid="30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7" grpId="1"/>
      <p:bldP spid="3078" grpId="0"/>
      <p:bldP spid="3078" grpId="1"/>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2"/>
          <p:cNvSpPr txBox="1">
            <a:spLocks noChangeArrowheads="1"/>
          </p:cNvSpPr>
          <p:nvPr/>
        </p:nvSpPr>
        <p:spPr bwMode="auto">
          <a:xfrm>
            <a:off x="3429000" y="457200"/>
            <a:ext cx="3200400" cy="523875"/>
          </a:xfrm>
          <a:prstGeom prst="rect">
            <a:avLst/>
          </a:prstGeom>
          <a:noFill/>
          <a:ln w="9525">
            <a:noFill/>
            <a:miter lim="800000"/>
            <a:headEnd/>
            <a:tailEnd/>
          </a:ln>
        </p:spPr>
        <p:txBody>
          <a:bodyPr>
            <a:spAutoFit/>
          </a:bodyPr>
          <a:lstStyle/>
          <a:p>
            <a:pPr algn="ctr"/>
            <a:r>
              <a:rPr lang="en-US" sz="2800" b="1">
                <a:solidFill>
                  <a:srgbClr val="6600FF"/>
                </a:solidFill>
                <a:cs typeface="Arial" charset="0"/>
              </a:rPr>
              <a:t>Luyện từ và câu</a:t>
            </a:r>
          </a:p>
        </p:txBody>
      </p:sp>
      <p:sp>
        <p:nvSpPr>
          <p:cNvPr id="4100" name="TextBox 3"/>
          <p:cNvSpPr txBox="1">
            <a:spLocks noChangeArrowheads="1"/>
          </p:cNvSpPr>
          <p:nvPr/>
        </p:nvSpPr>
        <p:spPr bwMode="auto">
          <a:xfrm>
            <a:off x="1752600" y="838200"/>
            <a:ext cx="6781800" cy="523875"/>
          </a:xfrm>
          <a:prstGeom prst="rect">
            <a:avLst/>
          </a:prstGeom>
          <a:noFill/>
          <a:ln w="9525">
            <a:noFill/>
            <a:miter lim="800000"/>
            <a:headEnd/>
            <a:tailEnd/>
          </a:ln>
        </p:spPr>
        <p:txBody>
          <a:bodyPr>
            <a:spAutoFit/>
          </a:bodyPr>
          <a:lstStyle/>
          <a:p>
            <a:r>
              <a:rPr lang="en-US" sz="2800" b="1">
                <a:solidFill>
                  <a:srgbClr val="FF0000"/>
                </a:solidFill>
                <a:cs typeface="Arial" charset="0"/>
              </a:rPr>
              <a:t>Vị ngữ trong câu kể Ai thế nào?</a:t>
            </a:r>
          </a:p>
        </p:txBody>
      </p:sp>
      <p:sp>
        <p:nvSpPr>
          <p:cNvPr id="4101" name="TextBox 7"/>
          <p:cNvSpPr txBox="1">
            <a:spLocks noChangeArrowheads="1"/>
          </p:cNvSpPr>
          <p:nvPr/>
        </p:nvSpPr>
        <p:spPr bwMode="auto">
          <a:xfrm>
            <a:off x="381000" y="1371600"/>
            <a:ext cx="2209800" cy="523875"/>
          </a:xfrm>
          <a:prstGeom prst="rect">
            <a:avLst/>
          </a:prstGeom>
          <a:noFill/>
          <a:ln w="9525">
            <a:noFill/>
            <a:miter lim="800000"/>
            <a:headEnd/>
            <a:tailEnd/>
          </a:ln>
        </p:spPr>
        <p:txBody>
          <a:bodyPr>
            <a:spAutoFit/>
          </a:bodyPr>
          <a:lstStyle/>
          <a:p>
            <a:r>
              <a:rPr lang="en-US" sz="2800" b="1" u="sng">
                <a:solidFill>
                  <a:srgbClr val="6600FF"/>
                </a:solidFill>
                <a:cs typeface="Arial" charset="0"/>
              </a:rPr>
              <a:t>I.Nhận xét:</a:t>
            </a:r>
          </a:p>
        </p:txBody>
      </p:sp>
      <p:sp>
        <p:nvSpPr>
          <p:cNvPr id="4102" name="TextBox 8"/>
          <p:cNvSpPr txBox="1">
            <a:spLocks noChangeArrowheads="1"/>
          </p:cNvSpPr>
          <p:nvPr/>
        </p:nvSpPr>
        <p:spPr bwMode="auto">
          <a:xfrm>
            <a:off x="457200" y="1828800"/>
            <a:ext cx="4343400" cy="523875"/>
          </a:xfrm>
          <a:prstGeom prst="rect">
            <a:avLst/>
          </a:prstGeom>
          <a:noFill/>
          <a:ln w="9525">
            <a:noFill/>
            <a:miter lim="800000"/>
            <a:headEnd/>
            <a:tailEnd/>
          </a:ln>
        </p:spPr>
        <p:txBody>
          <a:bodyPr>
            <a:spAutoFit/>
          </a:bodyPr>
          <a:lstStyle/>
          <a:p>
            <a:r>
              <a:rPr lang="en-US" sz="2800" b="1">
                <a:solidFill>
                  <a:srgbClr val="6600FF"/>
                </a:solidFill>
                <a:cs typeface="Arial" charset="0"/>
              </a:rPr>
              <a:t>1.Đọc đoạn văn sau:</a:t>
            </a:r>
          </a:p>
        </p:txBody>
      </p:sp>
      <p:sp>
        <p:nvSpPr>
          <p:cNvPr id="4103" name="TextBox 9"/>
          <p:cNvSpPr txBox="1">
            <a:spLocks noChangeArrowheads="1"/>
          </p:cNvSpPr>
          <p:nvPr/>
        </p:nvSpPr>
        <p:spPr bwMode="auto">
          <a:xfrm>
            <a:off x="685800" y="2286000"/>
            <a:ext cx="5105400" cy="523875"/>
          </a:xfrm>
          <a:prstGeom prst="rect">
            <a:avLst/>
          </a:prstGeom>
          <a:noFill/>
          <a:ln w="9525">
            <a:noFill/>
            <a:miter lim="800000"/>
            <a:headEnd/>
            <a:tailEnd/>
          </a:ln>
        </p:spPr>
        <p:txBody>
          <a:bodyPr>
            <a:spAutoFit/>
          </a:bodyPr>
          <a:lstStyle/>
          <a:p>
            <a:r>
              <a:rPr lang="en-US" sz="2800" b="1">
                <a:solidFill>
                  <a:srgbClr val="6600FF"/>
                </a:solidFill>
                <a:cs typeface="Arial" charset="0"/>
              </a:rPr>
              <a:t>Về đêm, cảnh vật thật im lìm.</a:t>
            </a:r>
          </a:p>
        </p:txBody>
      </p:sp>
      <p:sp>
        <p:nvSpPr>
          <p:cNvPr id="4104" name="TextBox 10"/>
          <p:cNvSpPr txBox="1">
            <a:spLocks noChangeArrowheads="1"/>
          </p:cNvSpPr>
          <p:nvPr/>
        </p:nvSpPr>
        <p:spPr bwMode="auto">
          <a:xfrm>
            <a:off x="5486400" y="2286000"/>
            <a:ext cx="3657600" cy="522288"/>
          </a:xfrm>
          <a:prstGeom prst="rect">
            <a:avLst/>
          </a:prstGeom>
          <a:noFill/>
          <a:ln w="9525">
            <a:noFill/>
            <a:miter lim="800000"/>
            <a:headEnd/>
            <a:tailEnd/>
          </a:ln>
        </p:spPr>
        <p:txBody>
          <a:bodyPr>
            <a:spAutoFit/>
          </a:bodyPr>
          <a:lstStyle/>
          <a:p>
            <a:r>
              <a:rPr lang="en-US">
                <a:latin typeface="Calibri" pitchFamily="34" charset="0"/>
              </a:rPr>
              <a:t>   </a:t>
            </a:r>
            <a:r>
              <a:rPr lang="en-US" sz="2800" b="1">
                <a:solidFill>
                  <a:srgbClr val="6600FF"/>
                </a:solidFill>
                <a:cs typeface="Arial" charset="0"/>
              </a:rPr>
              <a:t>Sông thôi vỗ sóng</a:t>
            </a:r>
          </a:p>
        </p:txBody>
      </p:sp>
      <p:sp>
        <p:nvSpPr>
          <p:cNvPr id="4105" name="TextBox 11"/>
          <p:cNvSpPr txBox="1">
            <a:spLocks noChangeArrowheads="1"/>
          </p:cNvSpPr>
          <p:nvPr/>
        </p:nvSpPr>
        <p:spPr bwMode="auto">
          <a:xfrm>
            <a:off x="381000" y="2743200"/>
            <a:ext cx="5334000" cy="523875"/>
          </a:xfrm>
          <a:prstGeom prst="rect">
            <a:avLst/>
          </a:prstGeom>
          <a:noFill/>
          <a:ln w="9525">
            <a:noFill/>
            <a:miter lim="800000"/>
            <a:headEnd/>
            <a:tailEnd/>
          </a:ln>
        </p:spPr>
        <p:txBody>
          <a:bodyPr>
            <a:spAutoFit/>
          </a:bodyPr>
          <a:lstStyle/>
          <a:p>
            <a:r>
              <a:rPr lang="en-US" sz="2800" b="1">
                <a:solidFill>
                  <a:srgbClr val="6600FF"/>
                </a:solidFill>
                <a:cs typeface="Arial" charset="0"/>
              </a:rPr>
              <a:t>dồn dập vô bờ như hồi chiều.</a:t>
            </a:r>
          </a:p>
        </p:txBody>
      </p:sp>
      <p:sp>
        <p:nvSpPr>
          <p:cNvPr id="4106" name="TextBox 12"/>
          <p:cNvSpPr txBox="1">
            <a:spLocks noChangeArrowheads="1"/>
          </p:cNvSpPr>
          <p:nvPr/>
        </p:nvSpPr>
        <p:spPr bwMode="auto">
          <a:xfrm>
            <a:off x="5410200" y="2743200"/>
            <a:ext cx="3733800" cy="533400"/>
          </a:xfrm>
          <a:prstGeom prst="rect">
            <a:avLst/>
          </a:prstGeom>
          <a:noFill/>
          <a:ln w="9525">
            <a:noFill/>
            <a:miter lim="800000"/>
            <a:headEnd/>
            <a:tailEnd/>
          </a:ln>
        </p:spPr>
        <p:txBody>
          <a:bodyPr>
            <a:spAutoFit/>
          </a:bodyPr>
          <a:lstStyle/>
          <a:p>
            <a:r>
              <a:rPr lang="en-US" sz="2800" b="1">
                <a:solidFill>
                  <a:srgbClr val="6600FF"/>
                </a:solidFill>
                <a:cs typeface="Arial" charset="0"/>
              </a:rPr>
              <a:t>Hai ông bạn già vẫn</a:t>
            </a:r>
          </a:p>
        </p:txBody>
      </p:sp>
      <p:sp>
        <p:nvSpPr>
          <p:cNvPr id="4107" name="TextBox 13"/>
          <p:cNvSpPr txBox="1">
            <a:spLocks noChangeArrowheads="1"/>
          </p:cNvSpPr>
          <p:nvPr/>
        </p:nvSpPr>
        <p:spPr bwMode="auto">
          <a:xfrm>
            <a:off x="457200" y="3209925"/>
            <a:ext cx="2362200" cy="523875"/>
          </a:xfrm>
          <a:prstGeom prst="rect">
            <a:avLst/>
          </a:prstGeom>
          <a:noFill/>
          <a:ln w="9525">
            <a:noFill/>
            <a:miter lim="800000"/>
            <a:headEnd/>
            <a:tailEnd/>
          </a:ln>
        </p:spPr>
        <p:txBody>
          <a:bodyPr>
            <a:spAutoFit/>
          </a:bodyPr>
          <a:lstStyle/>
          <a:p>
            <a:r>
              <a:rPr lang="en-US" sz="2800" b="1">
                <a:solidFill>
                  <a:srgbClr val="6600FF"/>
                </a:solidFill>
                <a:cs typeface="Arial" charset="0"/>
              </a:rPr>
              <a:t>trò chuyện.</a:t>
            </a:r>
          </a:p>
        </p:txBody>
      </p:sp>
      <p:sp>
        <p:nvSpPr>
          <p:cNvPr id="4108" name="TextBox 14"/>
          <p:cNvSpPr txBox="1">
            <a:spLocks noChangeArrowheads="1"/>
          </p:cNvSpPr>
          <p:nvPr/>
        </p:nvSpPr>
        <p:spPr bwMode="auto">
          <a:xfrm>
            <a:off x="2514600" y="3209925"/>
            <a:ext cx="3733800" cy="523875"/>
          </a:xfrm>
          <a:prstGeom prst="rect">
            <a:avLst/>
          </a:prstGeom>
          <a:noFill/>
          <a:ln w="9525">
            <a:noFill/>
            <a:miter lim="800000"/>
            <a:headEnd/>
            <a:tailEnd/>
          </a:ln>
        </p:spPr>
        <p:txBody>
          <a:bodyPr>
            <a:spAutoFit/>
          </a:bodyPr>
          <a:lstStyle/>
          <a:p>
            <a:r>
              <a:rPr lang="en-US" sz="2800" b="1">
                <a:solidFill>
                  <a:srgbClr val="6600FF"/>
                </a:solidFill>
                <a:cs typeface="Arial" charset="0"/>
              </a:rPr>
              <a:t>Ông Ba trầm ngâm.</a:t>
            </a:r>
          </a:p>
        </p:txBody>
      </p:sp>
      <p:sp>
        <p:nvSpPr>
          <p:cNvPr id="4109" name="TextBox 15"/>
          <p:cNvSpPr txBox="1">
            <a:spLocks noChangeArrowheads="1"/>
          </p:cNvSpPr>
          <p:nvPr/>
        </p:nvSpPr>
        <p:spPr bwMode="auto">
          <a:xfrm>
            <a:off x="5715000" y="3209925"/>
            <a:ext cx="4495800" cy="523875"/>
          </a:xfrm>
          <a:prstGeom prst="rect">
            <a:avLst/>
          </a:prstGeom>
          <a:noFill/>
          <a:ln w="9525">
            <a:noFill/>
            <a:miter lim="800000"/>
            <a:headEnd/>
            <a:tailEnd/>
          </a:ln>
        </p:spPr>
        <p:txBody>
          <a:bodyPr>
            <a:spAutoFit/>
          </a:bodyPr>
          <a:lstStyle/>
          <a:p>
            <a:r>
              <a:rPr lang="en-US" sz="2800" b="1">
                <a:solidFill>
                  <a:srgbClr val="6600FF"/>
                </a:solidFill>
                <a:cs typeface="Arial" charset="0"/>
              </a:rPr>
              <a:t> Thỉnh thoảng ông</a:t>
            </a:r>
          </a:p>
        </p:txBody>
      </p:sp>
      <p:sp>
        <p:nvSpPr>
          <p:cNvPr id="4111" name="TextBox 18"/>
          <p:cNvSpPr txBox="1">
            <a:spLocks noChangeArrowheads="1"/>
          </p:cNvSpPr>
          <p:nvPr/>
        </p:nvSpPr>
        <p:spPr bwMode="auto">
          <a:xfrm>
            <a:off x="6019800" y="3667125"/>
            <a:ext cx="3581400" cy="523875"/>
          </a:xfrm>
          <a:prstGeom prst="rect">
            <a:avLst/>
          </a:prstGeom>
          <a:noFill/>
          <a:ln w="9525">
            <a:noFill/>
            <a:miter lim="800000"/>
            <a:headEnd/>
            <a:tailEnd/>
          </a:ln>
        </p:spPr>
        <p:txBody>
          <a:bodyPr>
            <a:spAutoFit/>
          </a:bodyPr>
          <a:lstStyle/>
          <a:p>
            <a:r>
              <a:rPr lang="en-US" sz="2800" b="1">
                <a:solidFill>
                  <a:srgbClr val="6600FF"/>
                </a:solidFill>
                <a:cs typeface="Arial" charset="0"/>
              </a:rPr>
              <a:t>Trái lại, ông Sáu</a:t>
            </a:r>
          </a:p>
        </p:txBody>
      </p:sp>
      <p:sp>
        <p:nvSpPr>
          <p:cNvPr id="4112" name="TextBox 19"/>
          <p:cNvSpPr txBox="1">
            <a:spLocks noChangeArrowheads="1"/>
          </p:cNvSpPr>
          <p:nvPr/>
        </p:nvSpPr>
        <p:spPr bwMode="auto">
          <a:xfrm>
            <a:off x="381000" y="4114800"/>
            <a:ext cx="2133600" cy="523875"/>
          </a:xfrm>
          <a:prstGeom prst="rect">
            <a:avLst/>
          </a:prstGeom>
          <a:noFill/>
          <a:ln w="9525">
            <a:noFill/>
            <a:miter lim="800000"/>
            <a:headEnd/>
            <a:tailEnd/>
          </a:ln>
        </p:spPr>
        <p:txBody>
          <a:bodyPr>
            <a:spAutoFit/>
          </a:bodyPr>
          <a:lstStyle/>
          <a:p>
            <a:r>
              <a:rPr lang="en-US" sz="2800" b="1">
                <a:solidFill>
                  <a:srgbClr val="6600FF"/>
                </a:solidFill>
                <a:cs typeface="Arial" charset="0"/>
              </a:rPr>
              <a:t> rất sôi nổi.</a:t>
            </a:r>
          </a:p>
        </p:txBody>
      </p:sp>
      <p:sp>
        <p:nvSpPr>
          <p:cNvPr id="4113" name="TextBox 20"/>
          <p:cNvSpPr txBox="1">
            <a:spLocks noChangeArrowheads="1"/>
          </p:cNvSpPr>
          <p:nvPr/>
        </p:nvSpPr>
        <p:spPr bwMode="auto">
          <a:xfrm>
            <a:off x="457200" y="3657600"/>
            <a:ext cx="5715000" cy="523875"/>
          </a:xfrm>
          <a:prstGeom prst="rect">
            <a:avLst/>
          </a:prstGeom>
          <a:noFill/>
          <a:ln w="9525">
            <a:noFill/>
            <a:miter lim="800000"/>
            <a:headEnd/>
            <a:tailEnd/>
          </a:ln>
        </p:spPr>
        <p:txBody>
          <a:bodyPr>
            <a:spAutoFit/>
          </a:bodyPr>
          <a:lstStyle/>
          <a:p>
            <a:r>
              <a:rPr lang="en-US" sz="2800" b="1">
                <a:solidFill>
                  <a:srgbClr val="6600FF"/>
                </a:solidFill>
                <a:cs typeface="Arial" charset="0"/>
              </a:rPr>
              <a:t>mới đưa ra một nhận xét dè dặt.</a:t>
            </a:r>
          </a:p>
        </p:txBody>
      </p:sp>
      <p:sp>
        <p:nvSpPr>
          <p:cNvPr id="4114" name="TextBox 22"/>
          <p:cNvSpPr txBox="1">
            <a:spLocks noChangeArrowheads="1"/>
          </p:cNvSpPr>
          <p:nvPr/>
        </p:nvSpPr>
        <p:spPr bwMode="auto">
          <a:xfrm>
            <a:off x="2438400" y="4114800"/>
            <a:ext cx="6858000" cy="523875"/>
          </a:xfrm>
          <a:prstGeom prst="rect">
            <a:avLst/>
          </a:prstGeom>
          <a:noFill/>
          <a:ln w="9525">
            <a:noFill/>
            <a:miter lim="800000"/>
            <a:headEnd/>
            <a:tailEnd/>
          </a:ln>
        </p:spPr>
        <p:txBody>
          <a:bodyPr>
            <a:spAutoFit/>
          </a:bodyPr>
          <a:lstStyle/>
          <a:p>
            <a:r>
              <a:rPr lang="en-US" sz="2800" b="1">
                <a:solidFill>
                  <a:srgbClr val="6600FF"/>
                </a:solidFill>
                <a:cs typeface="Arial" charset="0"/>
              </a:rPr>
              <a:t>Ông hệt như ThầnThổ Địa của vùng</a:t>
            </a:r>
          </a:p>
        </p:txBody>
      </p:sp>
      <p:sp>
        <p:nvSpPr>
          <p:cNvPr id="4115" name="TextBox 23"/>
          <p:cNvSpPr txBox="1">
            <a:spLocks noChangeArrowheads="1"/>
          </p:cNvSpPr>
          <p:nvPr/>
        </p:nvSpPr>
        <p:spPr bwMode="auto">
          <a:xfrm>
            <a:off x="457200" y="4581525"/>
            <a:ext cx="990600" cy="523875"/>
          </a:xfrm>
          <a:prstGeom prst="rect">
            <a:avLst/>
          </a:prstGeom>
          <a:noFill/>
          <a:ln w="9525">
            <a:noFill/>
            <a:miter lim="800000"/>
            <a:headEnd/>
            <a:tailEnd/>
          </a:ln>
        </p:spPr>
        <p:txBody>
          <a:bodyPr>
            <a:spAutoFit/>
          </a:bodyPr>
          <a:lstStyle/>
          <a:p>
            <a:r>
              <a:rPr lang="en-US" sz="2800" b="1">
                <a:solidFill>
                  <a:srgbClr val="6600FF"/>
                </a:solidFill>
                <a:cs typeface="Arial" charset="0"/>
              </a:rPr>
              <a:t>này.</a:t>
            </a:r>
          </a:p>
        </p:txBody>
      </p:sp>
      <p:sp>
        <p:nvSpPr>
          <p:cNvPr id="4116" name="TextBox 24"/>
          <p:cNvSpPr txBox="1">
            <a:spLocks noChangeArrowheads="1"/>
          </p:cNvSpPr>
          <p:nvPr/>
        </p:nvSpPr>
        <p:spPr bwMode="auto">
          <a:xfrm>
            <a:off x="5638800" y="4962525"/>
            <a:ext cx="3124200" cy="523875"/>
          </a:xfrm>
          <a:prstGeom prst="rect">
            <a:avLst/>
          </a:prstGeom>
          <a:noFill/>
          <a:ln w="9525">
            <a:noFill/>
            <a:miter lim="800000"/>
            <a:headEnd/>
            <a:tailEnd/>
          </a:ln>
        </p:spPr>
        <p:txBody>
          <a:bodyPr>
            <a:spAutoFit/>
          </a:bodyPr>
          <a:lstStyle/>
          <a:p>
            <a:r>
              <a:rPr lang="en-US" sz="2800" b="1">
                <a:solidFill>
                  <a:srgbClr val="6600FF"/>
                </a:solidFill>
                <a:cs typeface="Arial" charset="0"/>
              </a:rPr>
              <a:t> </a:t>
            </a:r>
            <a:r>
              <a:rPr lang="en-US" sz="2400">
                <a:solidFill>
                  <a:srgbClr val="6600FF"/>
                </a:solidFill>
                <a:cs typeface="Arial" charset="0"/>
              </a:rPr>
              <a:t>Theo Trần Mịch</a:t>
            </a:r>
          </a:p>
        </p:txBody>
      </p:sp>
      <p:sp>
        <p:nvSpPr>
          <p:cNvPr id="21" name="TextBox 20"/>
          <p:cNvSpPr txBox="1">
            <a:spLocks noChangeArrowheads="1"/>
          </p:cNvSpPr>
          <p:nvPr/>
        </p:nvSpPr>
        <p:spPr bwMode="auto">
          <a:xfrm>
            <a:off x="533400" y="5334000"/>
            <a:ext cx="8153400" cy="1200150"/>
          </a:xfrm>
          <a:prstGeom prst="rect">
            <a:avLst/>
          </a:prstGeom>
          <a:noFill/>
          <a:ln w="9525">
            <a:noFill/>
            <a:miter lim="800000"/>
            <a:headEnd/>
            <a:tailEnd/>
          </a:ln>
        </p:spPr>
        <p:txBody>
          <a:bodyPr>
            <a:spAutoFit/>
          </a:bodyPr>
          <a:lstStyle/>
          <a:p>
            <a:r>
              <a:rPr lang="en-US" sz="2400" b="1"/>
              <a:t>Thần Thổ Địa (Thổ Công) </a:t>
            </a:r>
            <a:r>
              <a:rPr lang="en-US" sz="2400"/>
              <a:t>: vị thần coi giữ đất đai  ở một khu vực (theo quan niệm dân gian) ; người thông thạo mọi việc trong vùng.</a:t>
            </a:r>
          </a:p>
        </p:txBody>
      </p:sp>
      <p:sp>
        <p:nvSpPr>
          <p:cNvPr id="22" name="TextBox 8"/>
          <p:cNvSpPr txBox="1">
            <a:spLocks noChangeArrowheads="1"/>
          </p:cNvSpPr>
          <p:nvPr/>
        </p:nvSpPr>
        <p:spPr bwMode="auto">
          <a:xfrm>
            <a:off x="381000" y="1838325"/>
            <a:ext cx="8686800" cy="523875"/>
          </a:xfrm>
          <a:prstGeom prst="rect">
            <a:avLst/>
          </a:prstGeom>
          <a:noFill/>
          <a:ln w="9525">
            <a:noFill/>
            <a:miter lim="800000"/>
            <a:headEnd/>
            <a:tailEnd/>
          </a:ln>
        </p:spPr>
        <p:txBody>
          <a:bodyPr>
            <a:spAutoFit/>
          </a:bodyPr>
          <a:lstStyle/>
          <a:p>
            <a:r>
              <a:rPr lang="en-US" sz="2800" b="1">
                <a:solidFill>
                  <a:srgbClr val="6600FF"/>
                </a:solidFill>
                <a:cs typeface="Arial" charset="0"/>
              </a:rPr>
              <a:t>2.Tìm các câu kể </a:t>
            </a:r>
            <a:r>
              <a:rPr lang="en-US" sz="2800" b="1">
                <a:solidFill>
                  <a:srgbClr val="000099"/>
                </a:solidFill>
                <a:cs typeface="Arial" charset="0"/>
              </a:rPr>
              <a:t>Ai thế nào? </a:t>
            </a:r>
            <a:r>
              <a:rPr lang="en-US" sz="2800" b="1">
                <a:solidFill>
                  <a:srgbClr val="6600FF"/>
                </a:solidFill>
                <a:cs typeface="Arial" charset="0"/>
              </a:rPr>
              <a:t>trong đọc đoạn văn.</a:t>
            </a:r>
          </a:p>
        </p:txBody>
      </p:sp>
      <p:sp>
        <p:nvSpPr>
          <p:cNvPr id="23" name="TextBox 22"/>
          <p:cNvSpPr txBox="1">
            <a:spLocks noChangeArrowheads="1"/>
          </p:cNvSpPr>
          <p:nvPr/>
        </p:nvSpPr>
        <p:spPr bwMode="auto">
          <a:xfrm>
            <a:off x="5867400" y="3657600"/>
            <a:ext cx="312738" cy="369888"/>
          </a:xfrm>
          <a:prstGeom prst="rect">
            <a:avLst/>
          </a:prstGeom>
          <a:noFill/>
          <a:ln w="9525">
            <a:noFill/>
            <a:miter lim="800000"/>
            <a:headEnd/>
            <a:tailEnd/>
          </a:ln>
        </p:spPr>
        <p:txBody>
          <a:bodyPr wrap="none">
            <a:spAutoFit/>
          </a:bodyPr>
          <a:lstStyle/>
          <a:p>
            <a:r>
              <a:rPr lang="en-US">
                <a:solidFill>
                  <a:srgbClr val="FF0000"/>
                </a:solidFill>
              </a:rPr>
              <a:t>6</a:t>
            </a:r>
          </a:p>
        </p:txBody>
      </p:sp>
      <p:sp>
        <p:nvSpPr>
          <p:cNvPr id="24" name="TextBox 23"/>
          <p:cNvSpPr txBox="1">
            <a:spLocks noChangeArrowheads="1"/>
          </p:cNvSpPr>
          <p:nvPr/>
        </p:nvSpPr>
        <p:spPr bwMode="auto">
          <a:xfrm>
            <a:off x="533400" y="2220913"/>
            <a:ext cx="312738" cy="369887"/>
          </a:xfrm>
          <a:prstGeom prst="rect">
            <a:avLst/>
          </a:prstGeom>
          <a:noFill/>
          <a:ln w="9525">
            <a:noFill/>
            <a:miter lim="800000"/>
            <a:headEnd/>
            <a:tailEnd/>
          </a:ln>
        </p:spPr>
        <p:txBody>
          <a:bodyPr wrap="none">
            <a:spAutoFit/>
          </a:bodyPr>
          <a:lstStyle/>
          <a:p>
            <a:r>
              <a:rPr lang="en-US">
                <a:solidFill>
                  <a:srgbClr val="FF0000"/>
                </a:solidFill>
              </a:rPr>
              <a:t>1</a:t>
            </a:r>
          </a:p>
        </p:txBody>
      </p:sp>
      <p:sp>
        <p:nvSpPr>
          <p:cNvPr id="25" name="TextBox 24"/>
          <p:cNvSpPr txBox="1">
            <a:spLocks noChangeArrowheads="1"/>
          </p:cNvSpPr>
          <p:nvPr/>
        </p:nvSpPr>
        <p:spPr bwMode="auto">
          <a:xfrm>
            <a:off x="5707063" y="3124200"/>
            <a:ext cx="312737" cy="369888"/>
          </a:xfrm>
          <a:prstGeom prst="rect">
            <a:avLst/>
          </a:prstGeom>
          <a:noFill/>
          <a:ln w="9525">
            <a:noFill/>
            <a:miter lim="800000"/>
            <a:headEnd/>
            <a:tailEnd/>
          </a:ln>
        </p:spPr>
        <p:txBody>
          <a:bodyPr wrap="none">
            <a:spAutoFit/>
          </a:bodyPr>
          <a:lstStyle/>
          <a:p>
            <a:r>
              <a:rPr lang="en-US">
                <a:solidFill>
                  <a:srgbClr val="FF0000"/>
                </a:solidFill>
              </a:rPr>
              <a:t>5</a:t>
            </a:r>
          </a:p>
        </p:txBody>
      </p:sp>
      <p:sp>
        <p:nvSpPr>
          <p:cNvPr id="26" name="TextBox 25"/>
          <p:cNvSpPr txBox="1">
            <a:spLocks noChangeArrowheads="1"/>
          </p:cNvSpPr>
          <p:nvPr/>
        </p:nvSpPr>
        <p:spPr bwMode="auto">
          <a:xfrm>
            <a:off x="2362200" y="3135313"/>
            <a:ext cx="312738" cy="369887"/>
          </a:xfrm>
          <a:prstGeom prst="rect">
            <a:avLst/>
          </a:prstGeom>
          <a:noFill/>
          <a:ln w="9525">
            <a:noFill/>
            <a:miter lim="800000"/>
            <a:headEnd/>
            <a:tailEnd/>
          </a:ln>
        </p:spPr>
        <p:txBody>
          <a:bodyPr wrap="none">
            <a:spAutoFit/>
          </a:bodyPr>
          <a:lstStyle/>
          <a:p>
            <a:r>
              <a:rPr lang="en-US">
                <a:solidFill>
                  <a:srgbClr val="FF0000"/>
                </a:solidFill>
              </a:rPr>
              <a:t>4</a:t>
            </a:r>
          </a:p>
        </p:txBody>
      </p:sp>
      <p:sp>
        <p:nvSpPr>
          <p:cNvPr id="27" name="TextBox 26"/>
          <p:cNvSpPr txBox="1">
            <a:spLocks noChangeArrowheads="1"/>
          </p:cNvSpPr>
          <p:nvPr/>
        </p:nvSpPr>
        <p:spPr bwMode="auto">
          <a:xfrm>
            <a:off x="5257800" y="2678113"/>
            <a:ext cx="312738" cy="369887"/>
          </a:xfrm>
          <a:prstGeom prst="rect">
            <a:avLst/>
          </a:prstGeom>
          <a:noFill/>
          <a:ln w="9525">
            <a:noFill/>
            <a:miter lim="800000"/>
            <a:headEnd/>
            <a:tailEnd/>
          </a:ln>
        </p:spPr>
        <p:txBody>
          <a:bodyPr wrap="none">
            <a:spAutoFit/>
          </a:bodyPr>
          <a:lstStyle/>
          <a:p>
            <a:r>
              <a:rPr lang="en-US">
                <a:solidFill>
                  <a:srgbClr val="FF0000"/>
                </a:solidFill>
              </a:rPr>
              <a:t>3</a:t>
            </a:r>
          </a:p>
        </p:txBody>
      </p:sp>
      <p:sp>
        <p:nvSpPr>
          <p:cNvPr id="29" name="TextBox 28"/>
          <p:cNvSpPr txBox="1">
            <a:spLocks noChangeArrowheads="1"/>
          </p:cNvSpPr>
          <p:nvPr/>
        </p:nvSpPr>
        <p:spPr bwMode="auto">
          <a:xfrm>
            <a:off x="5486400" y="2286000"/>
            <a:ext cx="312738" cy="369888"/>
          </a:xfrm>
          <a:prstGeom prst="rect">
            <a:avLst/>
          </a:prstGeom>
          <a:noFill/>
          <a:ln w="9525">
            <a:noFill/>
            <a:miter lim="800000"/>
            <a:headEnd/>
            <a:tailEnd/>
          </a:ln>
        </p:spPr>
        <p:txBody>
          <a:bodyPr wrap="none">
            <a:spAutoFit/>
          </a:bodyPr>
          <a:lstStyle/>
          <a:p>
            <a:r>
              <a:rPr lang="en-US">
                <a:solidFill>
                  <a:srgbClr val="FF0000"/>
                </a:solidFill>
              </a:rPr>
              <a:t>2</a:t>
            </a:r>
          </a:p>
        </p:txBody>
      </p:sp>
      <p:sp>
        <p:nvSpPr>
          <p:cNvPr id="30" name="TextBox 29"/>
          <p:cNvSpPr txBox="1">
            <a:spLocks noChangeArrowheads="1"/>
          </p:cNvSpPr>
          <p:nvPr/>
        </p:nvSpPr>
        <p:spPr bwMode="auto">
          <a:xfrm>
            <a:off x="2286000" y="4049713"/>
            <a:ext cx="312738" cy="369887"/>
          </a:xfrm>
          <a:prstGeom prst="rect">
            <a:avLst/>
          </a:prstGeom>
          <a:noFill/>
          <a:ln w="9525">
            <a:noFill/>
            <a:miter lim="800000"/>
            <a:headEnd/>
            <a:tailEnd/>
          </a:ln>
        </p:spPr>
        <p:txBody>
          <a:bodyPr wrap="none">
            <a:spAutoFit/>
          </a:bodyPr>
          <a:lstStyle/>
          <a:p>
            <a:r>
              <a:rPr lang="en-US">
                <a:solidFill>
                  <a:srgbClr val="FF0000"/>
                </a:solidFill>
              </a:rPr>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ppt_x</p:attrName>
                                        </p:attrNameLst>
                                      </p:cBhvr>
                                      <p:tavLst>
                                        <p:tav tm="0">
                                          <p:val>
                                            <p:strVal val="#ppt_x-.2"/>
                                          </p:val>
                                        </p:tav>
                                        <p:tav tm="100000">
                                          <p:val>
                                            <p:strVal val="#ppt_x"/>
                                          </p:val>
                                        </p:tav>
                                      </p:tavLst>
                                    </p:anim>
                                    <p:anim calcmode="lin" valueType="num">
                                      <p:cBhvr>
                                        <p:cTn id="8" dur="1000" fill="hold"/>
                                        <p:tgtEl>
                                          <p:spTgt spid="4100"/>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101"/>
                                        </p:tgtEl>
                                        <p:attrNameLst>
                                          <p:attrName>style.visibility</p:attrName>
                                        </p:attrNameLst>
                                      </p:cBhvr>
                                      <p:to>
                                        <p:strVal val="visible"/>
                                      </p:to>
                                    </p:set>
                                    <p:anim calcmode="lin" valueType="num">
                                      <p:cBhvr additive="base">
                                        <p:cTn id="14" dur="500" fill="hold"/>
                                        <p:tgtEl>
                                          <p:spTgt spid="4101"/>
                                        </p:tgtEl>
                                        <p:attrNameLst>
                                          <p:attrName>ppt_x</p:attrName>
                                        </p:attrNameLst>
                                      </p:cBhvr>
                                      <p:tavLst>
                                        <p:tav tm="0">
                                          <p:val>
                                            <p:strVal val="#ppt_x"/>
                                          </p:val>
                                        </p:tav>
                                        <p:tav tm="100000">
                                          <p:val>
                                            <p:strVal val="#ppt_x"/>
                                          </p:val>
                                        </p:tav>
                                      </p:tavLst>
                                    </p:anim>
                                    <p:anim calcmode="lin" valueType="num">
                                      <p:cBhvr additive="base">
                                        <p:cTn id="15"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4102"/>
                                        </p:tgtEl>
                                        <p:attrNameLst>
                                          <p:attrName>style.visibility</p:attrName>
                                        </p:attrNameLst>
                                      </p:cBhvr>
                                      <p:to>
                                        <p:strVal val="visible"/>
                                      </p:to>
                                    </p:set>
                                    <p:animEffect transition="in" filter="slide(fromBottom)">
                                      <p:cBhvr>
                                        <p:cTn id="20" dur="500"/>
                                        <p:tgtEl>
                                          <p:spTgt spid="4102"/>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4103"/>
                                        </p:tgtEl>
                                        <p:attrNameLst>
                                          <p:attrName>style.visibility</p:attrName>
                                        </p:attrNameLst>
                                      </p:cBhvr>
                                      <p:to>
                                        <p:strVal val="visible"/>
                                      </p:to>
                                    </p:set>
                                    <p:anim calcmode="lin" valueType="num">
                                      <p:cBhvr>
                                        <p:cTn id="25" dur="1000" fill="hold"/>
                                        <p:tgtEl>
                                          <p:spTgt spid="4103"/>
                                        </p:tgtEl>
                                        <p:attrNameLst>
                                          <p:attrName>ppt_x</p:attrName>
                                        </p:attrNameLst>
                                      </p:cBhvr>
                                      <p:tavLst>
                                        <p:tav tm="0">
                                          <p:val>
                                            <p:strVal val="#ppt_x-.2"/>
                                          </p:val>
                                        </p:tav>
                                        <p:tav tm="100000">
                                          <p:val>
                                            <p:strVal val="#ppt_x"/>
                                          </p:val>
                                        </p:tav>
                                      </p:tavLst>
                                    </p:anim>
                                    <p:anim calcmode="lin" valueType="num">
                                      <p:cBhvr>
                                        <p:cTn id="26" dur="1000" fill="hold"/>
                                        <p:tgtEl>
                                          <p:spTgt spid="4103"/>
                                        </p:tgtEl>
                                        <p:attrNameLst>
                                          <p:attrName>ppt_y</p:attrName>
                                        </p:attrNameLst>
                                      </p:cBhvr>
                                      <p:tavLst>
                                        <p:tav tm="0">
                                          <p:val>
                                            <p:strVal val="#ppt_y"/>
                                          </p:val>
                                        </p:tav>
                                        <p:tav tm="100000">
                                          <p:val>
                                            <p:strVal val="#ppt_y"/>
                                          </p:val>
                                        </p:tav>
                                      </p:tavLst>
                                    </p:anim>
                                    <p:animEffect transition="in" filter="wipe(right)" prLst="gradientSize: 0.1">
                                      <p:cBhvr>
                                        <p:cTn id="27" dur="1000"/>
                                        <p:tgtEl>
                                          <p:spTgt spid="4103"/>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4104"/>
                                        </p:tgtEl>
                                        <p:attrNameLst>
                                          <p:attrName>style.visibility</p:attrName>
                                        </p:attrNameLst>
                                      </p:cBhvr>
                                      <p:to>
                                        <p:strVal val="visible"/>
                                      </p:to>
                                    </p:set>
                                    <p:anim calcmode="lin" valueType="num">
                                      <p:cBhvr>
                                        <p:cTn id="30" dur="1000" fill="hold"/>
                                        <p:tgtEl>
                                          <p:spTgt spid="4104"/>
                                        </p:tgtEl>
                                        <p:attrNameLst>
                                          <p:attrName>ppt_x</p:attrName>
                                        </p:attrNameLst>
                                      </p:cBhvr>
                                      <p:tavLst>
                                        <p:tav tm="0">
                                          <p:val>
                                            <p:strVal val="#ppt_x-.2"/>
                                          </p:val>
                                        </p:tav>
                                        <p:tav tm="100000">
                                          <p:val>
                                            <p:strVal val="#ppt_x"/>
                                          </p:val>
                                        </p:tav>
                                      </p:tavLst>
                                    </p:anim>
                                    <p:anim calcmode="lin" valueType="num">
                                      <p:cBhvr>
                                        <p:cTn id="31" dur="1000" fill="hold"/>
                                        <p:tgtEl>
                                          <p:spTgt spid="4104"/>
                                        </p:tgtEl>
                                        <p:attrNameLst>
                                          <p:attrName>ppt_y</p:attrName>
                                        </p:attrNameLst>
                                      </p:cBhvr>
                                      <p:tavLst>
                                        <p:tav tm="0">
                                          <p:val>
                                            <p:strVal val="#ppt_y"/>
                                          </p:val>
                                        </p:tav>
                                        <p:tav tm="100000">
                                          <p:val>
                                            <p:strVal val="#ppt_y"/>
                                          </p:val>
                                        </p:tav>
                                      </p:tavLst>
                                    </p:anim>
                                    <p:animEffect transition="in" filter="wipe(right)" prLst="gradientSize: 0.1">
                                      <p:cBhvr>
                                        <p:cTn id="32" dur="1000"/>
                                        <p:tgtEl>
                                          <p:spTgt spid="4104"/>
                                        </p:tgtEl>
                                      </p:cBhvr>
                                    </p:animEffect>
                                  </p:childTnLst>
                                </p:cTn>
                              </p:par>
                              <p:par>
                                <p:cTn id="33" presetID="29" presetClass="entr" presetSubtype="0" fill="hold" grpId="0" nodeType="withEffect">
                                  <p:stCondLst>
                                    <p:cond delay="0"/>
                                  </p:stCondLst>
                                  <p:childTnLst>
                                    <p:set>
                                      <p:cBhvr>
                                        <p:cTn id="34" dur="1" fill="hold">
                                          <p:stCondLst>
                                            <p:cond delay="0"/>
                                          </p:stCondLst>
                                        </p:cTn>
                                        <p:tgtEl>
                                          <p:spTgt spid="4105"/>
                                        </p:tgtEl>
                                        <p:attrNameLst>
                                          <p:attrName>style.visibility</p:attrName>
                                        </p:attrNameLst>
                                      </p:cBhvr>
                                      <p:to>
                                        <p:strVal val="visible"/>
                                      </p:to>
                                    </p:set>
                                    <p:anim calcmode="lin" valueType="num">
                                      <p:cBhvr>
                                        <p:cTn id="35" dur="1000" fill="hold"/>
                                        <p:tgtEl>
                                          <p:spTgt spid="4105"/>
                                        </p:tgtEl>
                                        <p:attrNameLst>
                                          <p:attrName>ppt_x</p:attrName>
                                        </p:attrNameLst>
                                      </p:cBhvr>
                                      <p:tavLst>
                                        <p:tav tm="0">
                                          <p:val>
                                            <p:strVal val="#ppt_x-.2"/>
                                          </p:val>
                                        </p:tav>
                                        <p:tav tm="100000">
                                          <p:val>
                                            <p:strVal val="#ppt_x"/>
                                          </p:val>
                                        </p:tav>
                                      </p:tavLst>
                                    </p:anim>
                                    <p:anim calcmode="lin" valueType="num">
                                      <p:cBhvr>
                                        <p:cTn id="36" dur="1000" fill="hold"/>
                                        <p:tgtEl>
                                          <p:spTgt spid="410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4105"/>
                                        </p:tgtEl>
                                      </p:cBhvr>
                                    </p:animEffect>
                                  </p:childTnLst>
                                </p:cTn>
                              </p:par>
                              <p:par>
                                <p:cTn id="38" presetID="29" presetClass="entr" presetSubtype="0" fill="hold" grpId="0" nodeType="withEffect">
                                  <p:stCondLst>
                                    <p:cond delay="0"/>
                                  </p:stCondLst>
                                  <p:childTnLst>
                                    <p:set>
                                      <p:cBhvr>
                                        <p:cTn id="39" dur="1" fill="hold">
                                          <p:stCondLst>
                                            <p:cond delay="0"/>
                                          </p:stCondLst>
                                        </p:cTn>
                                        <p:tgtEl>
                                          <p:spTgt spid="4106"/>
                                        </p:tgtEl>
                                        <p:attrNameLst>
                                          <p:attrName>style.visibility</p:attrName>
                                        </p:attrNameLst>
                                      </p:cBhvr>
                                      <p:to>
                                        <p:strVal val="visible"/>
                                      </p:to>
                                    </p:set>
                                    <p:anim calcmode="lin" valueType="num">
                                      <p:cBhvr>
                                        <p:cTn id="40" dur="1000" fill="hold"/>
                                        <p:tgtEl>
                                          <p:spTgt spid="4106"/>
                                        </p:tgtEl>
                                        <p:attrNameLst>
                                          <p:attrName>ppt_x</p:attrName>
                                        </p:attrNameLst>
                                      </p:cBhvr>
                                      <p:tavLst>
                                        <p:tav tm="0">
                                          <p:val>
                                            <p:strVal val="#ppt_x-.2"/>
                                          </p:val>
                                        </p:tav>
                                        <p:tav tm="100000">
                                          <p:val>
                                            <p:strVal val="#ppt_x"/>
                                          </p:val>
                                        </p:tav>
                                      </p:tavLst>
                                    </p:anim>
                                    <p:anim calcmode="lin" valueType="num">
                                      <p:cBhvr>
                                        <p:cTn id="41" dur="1000" fill="hold"/>
                                        <p:tgtEl>
                                          <p:spTgt spid="4106"/>
                                        </p:tgtEl>
                                        <p:attrNameLst>
                                          <p:attrName>ppt_y</p:attrName>
                                        </p:attrNameLst>
                                      </p:cBhvr>
                                      <p:tavLst>
                                        <p:tav tm="0">
                                          <p:val>
                                            <p:strVal val="#ppt_y"/>
                                          </p:val>
                                        </p:tav>
                                        <p:tav tm="100000">
                                          <p:val>
                                            <p:strVal val="#ppt_y"/>
                                          </p:val>
                                        </p:tav>
                                      </p:tavLst>
                                    </p:anim>
                                    <p:animEffect transition="in" filter="wipe(right)" prLst="gradientSize: 0.1">
                                      <p:cBhvr>
                                        <p:cTn id="42" dur="1000"/>
                                        <p:tgtEl>
                                          <p:spTgt spid="4106"/>
                                        </p:tgtEl>
                                      </p:cBhvr>
                                    </p:animEffect>
                                  </p:childTnLst>
                                </p:cTn>
                              </p:par>
                              <p:par>
                                <p:cTn id="43" presetID="29" presetClass="entr" presetSubtype="0" fill="hold" grpId="0" nodeType="withEffect">
                                  <p:stCondLst>
                                    <p:cond delay="0"/>
                                  </p:stCondLst>
                                  <p:childTnLst>
                                    <p:set>
                                      <p:cBhvr>
                                        <p:cTn id="44" dur="1" fill="hold">
                                          <p:stCondLst>
                                            <p:cond delay="0"/>
                                          </p:stCondLst>
                                        </p:cTn>
                                        <p:tgtEl>
                                          <p:spTgt spid="4113"/>
                                        </p:tgtEl>
                                        <p:attrNameLst>
                                          <p:attrName>style.visibility</p:attrName>
                                        </p:attrNameLst>
                                      </p:cBhvr>
                                      <p:to>
                                        <p:strVal val="visible"/>
                                      </p:to>
                                    </p:set>
                                    <p:anim calcmode="lin" valueType="num">
                                      <p:cBhvr>
                                        <p:cTn id="45" dur="1000" fill="hold"/>
                                        <p:tgtEl>
                                          <p:spTgt spid="4113"/>
                                        </p:tgtEl>
                                        <p:attrNameLst>
                                          <p:attrName>ppt_x</p:attrName>
                                        </p:attrNameLst>
                                      </p:cBhvr>
                                      <p:tavLst>
                                        <p:tav tm="0">
                                          <p:val>
                                            <p:strVal val="#ppt_x-.2"/>
                                          </p:val>
                                        </p:tav>
                                        <p:tav tm="100000">
                                          <p:val>
                                            <p:strVal val="#ppt_x"/>
                                          </p:val>
                                        </p:tav>
                                      </p:tavLst>
                                    </p:anim>
                                    <p:anim calcmode="lin" valueType="num">
                                      <p:cBhvr>
                                        <p:cTn id="46" dur="1000" fill="hold"/>
                                        <p:tgtEl>
                                          <p:spTgt spid="4113"/>
                                        </p:tgtEl>
                                        <p:attrNameLst>
                                          <p:attrName>ppt_y</p:attrName>
                                        </p:attrNameLst>
                                      </p:cBhvr>
                                      <p:tavLst>
                                        <p:tav tm="0">
                                          <p:val>
                                            <p:strVal val="#ppt_y"/>
                                          </p:val>
                                        </p:tav>
                                        <p:tav tm="100000">
                                          <p:val>
                                            <p:strVal val="#ppt_y"/>
                                          </p:val>
                                        </p:tav>
                                      </p:tavLst>
                                    </p:anim>
                                    <p:animEffect transition="in" filter="wipe(right)" prLst="gradientSize: 0.1">
                                      <p:cBhvr>
                                        <p:cTn id="47" dur="1000"/>
                                        <p:tgtEl>
                                          <p:spTgt spid="4113"/>
                                        </p:tgtEl>
                                      </p:cBhvr>
                                    </p:animEffect>
                                  </p:childTnLst>
                                </p:cTn>
                              </p:par>
                              <p:par>
                                <p:cTn id="48" presetID="29" presetClass="entr" presetSubtype="0" fill="hold" grpId="0" nodeType="withEffect">
                                  <p:stCondLst>
                                    <p:cond delay="0"/>
                                  </p:stCondLst>
                                  <p:childTnLst>
                                    <p:set>
                                      <p:cBhvr>
                                        <p:cTn id="49" dur="1" fill="hold">
                                          <p:stCondLst>
                                            <p:cond delay="0"/>
                                          </p:stCondLst>
                                        </p:cTn>
                                        <p:tgtEl>
                                          <p:spTgt spid="4107"/>
                                        </p:tgtEl>
                                        <p:attrNameLst>
                                          <p:attrName>style.visibility</p:attrName>
                                        </p:attrNameLst>
                                      </p:cBhvr>
                                      <p:to>
                                        <p:strVal val="visible"/>
                                      </p:to>
                                    </p:set>
                                    <p:anim calcmode="lin" valueType="num">
                                      <p:cBhvr>
                                        <p:cTn id="50" dur="1000" fill="hold"/>
                                        <p:tgtEl>
                                          <p:spTgt spid="4107"/>
                                        </p:tgtEl>
                                        <p:attrNameLst>
                                          <p:attrName>ppt_x</p:attrName>
                                        </p:attrNameLst>
                                      </p:cBhvr>
                                      <p:tavLst>
                                        <p:tav tm="0">
                                          <p:val>
                                            <p:strVal val="#ppt_x-.2"/>
                                          </p:val>
                                        </p:tav>
                                        <p:tav tm="100000">
                                          <p:val>
                                            <p:strVal val="#ppt_x"/>
                                          </p:val>
                                        </p:tav>
                                      </p:tavLst>
                                    </p:anim>
                                    <p:anim calcmode="lin" valueType="num">
                                      <p:cBhvr>
                                        <p:cTn id="51" dur="1000" fill="hold"/>
                                        <p:tgtEl>
                                          <p:spTgt spid="4107"/>
                                        </p:tgtEl>
                                        <p:attrNameLst>
                                          <p:attrName>ppt_y</p:attrName>
                                        </p:attrNameLst>
                                      </p:cBhvr>
                                      <p:tavLst>
                                        <p:tav tm="0">
                                          <p:val>
                                            <p:strVal val="#ppt_y"/>
                                          </p:val>
                                        </p:tav>
                                        <p:tav tm="100000">
                                          <p:val>
                                            <p:strVal val="#ppt_y"/>
                                          </p:val>
                                        </p:tav>
                                      </p:tavLst>
                                    </p:anim>
                                    <p:animEffect transition="in" filter="wipe(right)" prLst="gradientSize: 0.1">
                                      <p:cBhvr>
                                        <p:cTn id="52" dur="1000"/>
                                        <p:tgtEl>
                                          <p:spTgt spid="4107"/>
                                        </p:tgtEl>
                                      </p:cBhvr>
                                    </p:animEffect>
                                  </p:childTnLst>
                                </p:cTn>
                              </p:par>
                              <p:par>
                                <p:cTn id="53" presetID="29" presetClass="entr" presetSubtype="0" fill="hold" grpId="0" nodeType="withEffect">
                                  <p:stCondLst>
                                    <p:cond delay="0"/>
                                  </p:stCondLst>
                                  <p:childTnLst>
                                    <p:set>
                                      <p:cBhvr>
                                        <p:cTn id="54" dur="1" fill="hold">
                                          <p:stCondLst>
                                            <p:cond delay="0"/>
                                          </p:stCondLst>
                                        </p:cTn>
                                        <p:tgtEl>
                                          <p:spTgt spid="4108"/>
                                        </p:tgtEl>
                                        <p:attrNameLst>
                                          <p:attrName>style.visibility</p:attrName>
                                        </p:attrNameLst>
                                      </p:cBhvr>
                                      <p:to>
                                        <p:strVal val="visible"/>
                                      </p:to>
                                    </p:set>
                                    <p:anim calcmode="lin" valueType="num">
                                      <p:cBhvr>
                                        <p:cTn id="55" dur="1000" fill="hold"/>
                                        <p:tgtEl>
                                          <p:spTgt spid="4108"/>
                                        </p:tgtEl>
                                        <p:attrNameLst>
                                          <p:attrName>ppt_x</p:attrName>
                                        </p:attrNameLst>
                                      </p:cBhvr>
                                      <p:tavLst>
                                        <p:tav tm="0">
                                          <p:val>
                                            <p:strVal val="#ppt_x-.2"/>
                                          </p:val>
                                        </p:tav>
                                        <p:tav tm="100000">
                                          <p:val>
                                            <p:strVal val="#ppt_x"/>
                                          </p:val>
                                        </p:tav>
                                      </p:tavLst>
                                    </p:anim>
                                    <p:anim calcmode="lin" valueType="num">
                                      <p:cBhvr>
                                        <p:cTn id="56" dur="1000" fill="hold"/>
                                        <p:tgtEl>
                                          <p:spTgt spid="4108"/>
                                        </p:tgtEl>
                                        <p:attrNameLst>
                                          <p:attrName>ppt_y</p:attrName>
                                        </p:attrNameLst>
                                      </p:cBhvr>
                                      <p:tavLst>
                                        <p:tav tm="0">
                                          <p:val>
                                            <p:strVal val="#ppt_y"/>
                                          </p:val>
                                        </p:tav>
                                        <p:tav tm="100000">
                                          <p:val>
                                            <p:strVal val="#ppt_y"/>
                                          </p:val>
                                        </p:tav>
                                      </p:tavLst>
                                    </p:anim>
                                    <p:animEffect transition="in" filter="wipe(right)" prLst="gradientSize: 0.1">
                                      <p:cBhvr>
                                        <p:cTn id="57" dur="1000"/>
                                        <p:tgtEl>
                                          <p:spTgt spid="4108"/>
                                        </p:tgtEl>
                                      </p:cBhvr>
                                    </p:animEffect>
                                  </p:childTnLst>
                                </p:cTn>
                              </p:par>
                              <p:par>
                                <p:cTn id="58" presetID="29" presetClass="entr" presetSubtype="0" fill="hold" grpId="0" nodeType="withEffect">
                                  <p:stCondLst>
                                    <p:cond delay="0"/>
                                  </p:stCondLst>
                                  <p:childTnLst>
                                    <p:set>
                                      <p:cBhvr>
                                        <p:cTn id="59" dur="1" fill="hold">
                                          <p:stCondLst>
                                            <p:cond delay="0"/>
                                          </p:stCondLst>
                                        </p:cTn>
                                        <p:tgtEl>
                                          <p:spTgt spid="4109"/>
                                        </p:tgtEl>
                                        <p:attrNameLst>
                                          <p:attrName>style.visibility</p:attrName>
                                        </p:attrNameLst>
                                      </p:cBhvr>
                                      <p:to>
                                        <p:strVal val="visible"/>
                                      </p:to>
                                    </p:set>
                                    <p:anim calcmode="lin" valueType="num">
                                      <p:cBhvr>
                                        <p:cTn id="60" dur="1000" fill="hold"/>
                                        <p:tgtEl>
                                          <p:spTgt spid="4109"/>
                                        </p:tgtEl>
                                        <p:attrNameLst>
                                          <p:attrName>ppt_x</p:attrName>
                                        </p:attrNameLst>
                                      </p:cBhvr>
                                      <p:tavLst>
                                        <p:tav tm="0">
                                          <p:val>
                                            <p:strVal val="#ppt_x-.2"/>
                                          </p:val>
                                        </p:tav>
                                        <p:tav tm="100000">
                                          <p:val>
                                            <p:strVal val="#ppt_x"/>
                                          </p:val>
                                        </p:tav>
                                      </p:tavLst>
                                    </p:anim>
                                    <p:anim calcmode="lin" valueType="num">
                                      <p:cBhvr>
                                        <p:cTn id="61" dur="1000" fill="hold"/>
                                        <p:tgtEl>
                                          <p:spTgt spid="4109"/>
                                        </p:tgtEl>
                                        <p:attrNameLst>
                                          <p:attrName>ppt_y</p:attrName>
                                        </p:attrNameLst>
                                      </p:cBhvr>
                                      <p:tavLst>
                                        <p:tav tm="0">
                                          <p:val>
                                            <p:strVal val="#ppt_y"/>
                                          </p:val>
                                        </p:tav>
                                        <p:tav tm="100000">
                                          <p:val>
                                            <p:strVal val="#ppt_y"/>
                                          </p:val>
                                        </p:tav>
                                      </p:tavLst>
                                    </p:anim>
                                    <p:animEffect transition="in" filter="wipe(right)" prLst="gradientSize: 0.1">
                                      <p:cBhvr>
                                        <p:cTn id="62" dur="1000"/>
                                        <p:tgtEl>
                                          <p:spTgt spid="4109"/>
                                        </p:tgtEl>
                                      </p:cBhvr>
                                    </p:animEffect>
                                  </p:childTnLst>
                                </p:cTn>
                              </p:par>
                              <p:par>
                                <p:cTn id="63" presetID="29" presetClass="entr" presetSubtype="0" fill="hold" grpId="0" nodeType="withEffect">
                                  <p:stCondLst>
                                    <p:cond delay="0"/>
                                  </p:stCondLst>
                                  <p:childTnLst>
                                    <p:set>
                                      <p:cBhvr>
                                        <p:cTn id="64" dur="1" fill="hold">
                                          <p:stCondLst>
                                            <p:cond delay="0"/>
                                          </p:stCondLst>
                                        </p:cTn>
                                        <p:tgtEl>
                                          <p:spTgt spid="4111"/>
                                        </p:tgtEl>
                                        <p:attrNameLst>
                                          <p:attrName>style.visibility</p:attrName>
                                        </p:attrNameLst>
                                      </p:cBhvr>
                                      <p:to>
                                        <p:strVal val="visible"/>
                                      </p:to>
                                    </p:set>
                                    <p:anim calcmode="lin" valueType="num">
                                      <p:cBhvr>
                                        <p:cTn id="65" dur="1000" fill="hold"/>
                                        <p:tgtEl>
                                          <p:spTgt spid="4111"/>
                                        </p:tgtEl>
                                        <p:attrNameLst>
                                          <p:attrName>ppt_x</p:attrName>
                                        </p:attrNameLst>
                                      </p:cBhvr>
                                      <p:tavLst>
                                        <p:tav tm="0">
                                          <p:val>
                                            <p:strVal val="#ppt_x-.2"/>
                                          </p:val>
                                        </p:tav>
                                        <p:tav tm="100000">
                                          <p:val>
                                            <p:strVal val="#ppt_x"/>
                                          </p:val>
                                        </p:tav>
                                      </p:tavLst>
                                    </p:anim>
                                    <p:anim calcmode="lin" valueType="num">
                                      <p:cBhvr>
                                        <p:cTn id="66" dur="1000" fill="hold"/>
                                        <p:tgtEl>
                                          <p:spTgt spid="4111"/>
                                        </p:tgtEl>
                                        <p:attrNameLst>
                                          <p:attrName>ppt_y</p:attrName>
                                        </p:attrNameLst>
                                      </p:cBhvr>
                                      <p:tavLst>
                                        <p:tav tm="0">
                                          <p:val>
                                            <p:strVal val="#ppt_y"/>
                                          </p:val>
                                        </p:tav>
                                        <p:tav tm="100000">
                                          <p:val>
                                            <p:strVal val="#ppt_y"/>
                                          </p:val>
                                        </p:tav>
                                      </p:tavLst>
                                    </p:anim>
                                    <p:animEffect transition="in" filter="wipe(right)" prLst="gradientSize: 0.1">
                                      <p:cBhvr>
                                        <p:cTn id="67" dur="1000"/>
                                        <p:tgtEl>
                                          <p:spTgt spid="4111"/>
                                        </p:tgtEl>
                                      </p:cBhvr>
                                    </p:animEffect>
                                  </p:childTnLst>
                                </p:cTn>
                              </p:par>
                              <p:par>
                                <p:cTn id="68" presetID="29" presetClass="entr" presetSubtype="0" fill="hold" grpId="0" nodeType="withEffect">
                                  <p:stCondLst>
                                    <p:cond delay="0"/>
                                  </p:stCondLst>
                                  <p:childTnLst>
                                    <p:set>
                                      <p:cBhvr>
                                        <p:cTn id="69" dur="1" fill="hold">
                                          <p:stCondLst>
                                            <p:cond delay="0"/>
                                          </p:stCondLst>
                                        </p:cTn>
                                        <p:tgtEl>
                                          <p:spTgt spid="4112"/>
                                        </p:tgtEl>
                                        <p:attrNameLst>
                                          <p:attrName>style.visibility</p:attrName>
                                        </p:attrNameLst>
                                      </p:cBhvr>
                                      <p:to>
                                        <p:strVal val="visible"/>
                                      </p:to>
                                    </p:set>
                                    <p:anim calcmode="lin" valueType="num">
                                      <p:cBhvr>
                                        <p:cTn id="70" dur="1000" fill="hold"/>
                                        <p:tgtEl>
                                          <p:spTgt spid="4112"/>
                                        </p:tgtEl>
                                        <p:attrNameLst>
                                          <p:attrName>ppt_x</p:attrName>
                                        </p:attrNameLst>
                                      </p:cBhvr>
                                      <p:tavLst>
                                        <p:tav tm="0">
                                          <p:val>
                                            <p:strVal val="#ppt_x-.2"/>
                                          </p:val>
                                        </p:tav>
                                        <p:tav tm="100000">
                                          <p:val>
                                            <p:strVal val="#ppt_x"/>
                                          </p:val>
                                        </p:tav>
                                      </p:tavLst>
                                    </p:anim>
                                    <p:anim calcmode="lin" valueType="num">
                                      <p:cBhvr>
                                        <p:cTn id="71" dur="1000" fill="hold"/>
                                        <p:tgtEl>
                                          <p:spTgt spid="4112"/>
                                        </p:tgtEl>
                                        <p:attrNameLst>
                                          <p:attrName>ppt_y</p:attrName>
                                        </p:attrNameLst>
                                      </p:cBhvr>
                                      <p:tavLst>
                                        <p:tav tm="0">
                                          <p:val>
                                            <p:strVal val="#ppt_y"/>
                                          </p:val>
                                        </p:tav>
                                        <p:tav tm="100000">
                                          <p:val>
                                            <p:strVal val="#ppt_y"/>
                                          </p:val>
                                        </p:tav>
                                      </p:tavLst>
                                    </p:anim>
                                    <p:animEffect transition="in" filter="wipe(right)" prLst="gradientSize: 0.1">
                                      <p:cBhvr>
                                        <p:cTn id="72" dur="1000"/>
                                        <p:tgtEl>
                                          <p:spTgt spid="4112"/>
                                        </p:tgtEl>
                                      </p:cBhvr>
                                    </p:animEffect>
                                  </p:childTnLst>
                                </p:cTn>
                              </p:par>
                              <p:par>
                                <p:cTn id="73" presetID="29" presetClass="entr" presetSubtype="0" fill="hold" grpId="0" nodeType="withEffect">
                                  <p:stCondLst>
                                    <p:cond delay="0"/>
                                  </p:stCondLst>
                                  <p:childTnLst>
                                    <p:set>
                                      <p:cBhvr>
                                        <p:cTn id="74" dur="1" fill="hold">
                                          <p:stCondLst>
                                            <p:cond delay="0"/>
                                          </p:stCondLst>
                                        </p:cTn>
                                        <p:tgtEl>
                                          <p:spTgt spid="4114"/>
                                        </p:tgtEl>
                                        <p:attrNameLst>
                                          <p:attrName>style.visibility</p:attrName>
                                        </p:attrNameLst>
                                      </p:cBhvr>
                                      <p:to>
                                        <p:strVal val="visible"/>
                                      </p:to>
                                    </p:set>
                                    <p:anim calcmode="lin" valueType="num">
                                      <p:cBhvr>
                                        <p:cTn id="75" dur="1000" fill="hold"/>
                                        <p:tgtEl>
                                          <p:spTgt spid="4114"/>
                                        </p:tgtEl>
                                        <p:attrNameLst>
                                          <p:attrName>ppt_x</p:attrName>
                                        </p:attrNameLst>
                                      </p:cBhvr>
                                      <p:tavLst>
                                        <p:tav tm="0">
                                          <p:val>
                                            <p:strVal val="#ppt_x-.2"/>
                                          </p:val>
                                        </p:tav>
                                        <p:tav tm="100000">
                                          <p:val>
                                            <p:strVal val="#ppt_x"/>
                                          </p:val>
                                        </p:tav>
                                      </p:tavLst>
                                    </p:anim>
                                    <p:anim calcmode="lin" valueType="num">
                                      <p:cBhvr>
                                        <p:cTn id="76" dur="1000" fill="hold"/>
                                        <p:tgtEl>
                                          <p:spTgt spid="4114"/>
                                        </p:tgtEl>
                                        <p:attrNameLst>
                                          <p:attrName>ppt_y</p:attrName>
                                        </p:attrNameLst>
                                      </p:cBhvr>
                                      <p:tavLst>
                                        <p:tav tm="0">
                                          <p:val>
                                            <p:strVal val="#ppt_y"/>
                                          </p:val>
                                        </p:tav>
                                        <p:tav tm="100000">
                                          <p:val>
                                            <p:strVal val="#ppt_y"/>
                                          </p:val>
                                        </p:tav>
                                      </p:tavLst>
                                    </p:anim>
                                    <p:animEffect transition="in" filter="wipe(right)" prLst="gradientSize: 0.1">
                                      <p:cBhvr>
                                        <p:cTn id="77" dur="1000"/>
                                        <p:tgtEl>
                                          <p:spTgt spid="4114"/>
                                        </p:tgtEl>
                                      </p:cBhvr>
                                    </p:animEffect>
                                  </p:childTnLst>
                                </p:cTn>
                              </p:par>
                              <p:par>
                                <p:cTn id="78" presetID="29" presetClass="entr" presetSubtype="0" fill="hold" grpId="0" nodeType="withEffect">
                                  <p:stCondLst>
                                    <p:cond delay="0"/>
                                  </p:stCondLst>
                                  <p:childTnLst>
                                    <p:set>
                                      <p:cBhvr>
                                        <p:cTn id="79" dur="1" fill="hold">
                                          <p:stCondLst>
                                            <p:cond delay="0"/>
                                          </p:stCondLst>
                                        </p:cTn>
                                        <p:tgtEl>
                                          <p:spTgt spid="4115"/>
                                        </p:tgtEl>
                                        <p:attrNameLst>
                                          <p:attrName>style.visibility</p:attrName>
                                        </p:attrNameLst>
                                      </p:cBhvr>
                                      <p:to>
                                        <p:strVal val="visible"/>
                                      </p:to>
                                    </p:set>
                                    <p:anim calcmode="lin" valueType="num">
                                      <p:cBhvr>
                                        <p:cTn id="80" dur="1000" fill="hold"/>
                                        <p:tgtEl>
                                          <p:spTgt spid="4115"/>
                                        </p:tgtEl>
                                        <p:attrNameLst>
                                          <p:attrName>ppt_x</p:attrName>
                                        </p:attrNameLst>
                                      </p:cBhvr>
                                      <p:tavLst>
                                        <p:tav tm="0">
                                          <p:val>
                                            <p:strVal val="#ppt_x-.2"/>
                                          </p:val>
                                        </p:tav>
                                        <p:tav tm="100000">
                                          <p:val>
                                            <p:strVal val="#ppt_x"/>
                                          </p:val>
                                        </p:tav>
                                      </p:tavLst>
                                    </p:anim>
                                    <p:anim calcmode="lin" valueType="num">
                                      <p:cBhvr>
                                        <p:cTn id="81" dur="1000" fill="hold"/>
                                        <p:tgtEl>
                                          <p:spTgt spid="4115"/>
                                        </p:tgtEl>
                                        <p:attrNameLst>
                                          <p:attrName>ppt_y</p:attrName>
                                        </p:attrNameLst>
                                      </p:cBhvr>
                                      <p:tavLst>
                                        <p:tav tm="0">
                                          <p:val>
                                            <p:strVal val="#ppt_y"/>
                                          </p:val>
                                        </p:tav>
                                        <p:tav tm="100000">
                                          <p:val>
                                            <p:strVal val="#ppt_y"/>
                                          </p:val>
                                        </p:tav>
                                      </p:tavLst>
                                    </p:anim>
                                    <p:animEffect transition="in" filter="wipe(right)" prLst="gradientSize: 0.1">
                                      <p:cBhvr>
                                        <p:cTn id="82" dur="1000"/>
                                        <p:tgtEl>
                                          <p:spTgt spid="4115"/>
                                        </p:tgtEl>
                                      </p:cBhvr>
                                    </p:animEffect>
                                  </p:childTnLst>
                                </p:cTn>
                              </p:par>
                              <p:par>
                                <p:cTn id="83" presetID="29"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p:cTn id="85" dur="1000" fill="hold"/>
                                        <p:tgtEl>
                                          <p:spTgt spid="21"/>
                                        </p:tgtEl>
                                        <p:attrNameLst>
                                          <p:attrName>ppt_x</p:attrName>
                                        </p:attrNameLst>
                                      </p:cBhvr>
                                      <p:tavLst>
                                        <p:tav tm="0">
                                          <p:val>
                                            <p:strVal val="#ppt_x-.2"/>
                                          </p:val>
                                        </p:tav>
                                        <p:tav tm="100000">
                                          <p:val>
                                            <p:strVal val="#ppt_x"/>
                                          </p:val>
                                        </p:tav>
                                      </p:tavLst>
                                    </p:anim>
                                    <p:anim calcmode="lin" valueType="num">
                                      <p:cBhvr>
                                        <p:cTn id="86"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87" dur="1000"/>
                                        <p:tgtEl>
                                          <p:spTgt spid="21"/>
                                        </p:tgtEl>
                                      </p:cBhvr>
                                    </p:animEffect>
                                  </p:childTnLst>
                                </p:cTn>
                              </p:par>
                              <p:par>
                                <p:cTn id="88" presetID="29" presetClass="entr" presetSubtype="0" fill="hold" grpId="0" nodeType="withEffect">
                                  <p:stCondLst>
                                    <p:cond delay="0"/>
                                  </p:stCondLst>
                                  <p:childTnLst>
                                    <p:set>
                                      <p:cBhvr>
                                        <p:cTn id="89" dur="1" fill="hold">
                                          <p:stCondLst>
                                            <p:cond delay="0"/>
                                          </p:stCondLst>
                                        </p:cTn>
                                        <p:tgtEl>
                                          <p:spTgt spid="4116"/>
                                        </p:tgtEl>
                                        <p:attrNameLst>
                                          <p:attrName>style.visibility</p:attrName>
                                        </p:attrNameLst>
                                      </p:cBhvr>
                                      <p:to>
                                        <p:strVal val="visible"/>
                                      </p:to>
                                    </p:set>
                                    <p:anim calcmode="lin" valueType="num">
                                      <p:cBhvr>
                                        <p:cTn id="90" dur="1000" fill="hold"/>
                                        <p:tgtEl>
                                          <p:spTgt spid="4116"/>
                                        </p:tgtEl>
                                        <p:attrNameLst>
                                          <p:attrName>ppt_x</p:attrName>
                                        </p:attrNameLst>
                                      </p:cBhvr>
                                      <p:tavLst>
                                        <p:tav tm="0">
                                          <p:val>
                                            <p:strVal val="#ppt_x-.2"/>
                                          </p:val>
                                        </p:tav>
                                        <p:tav tm="100000">
                                          <p:val>
                                            <p:strVal val="#ppt_x"/>
                                          </p:val>
                                        </p:tav>
                                      </p:tavLst>
                                    </p:anim>
                                    <p:anim calcmode="lin" valueType="num">
                                      <p:cBhvr>
                                        <p:cTn id="91" dur="1000" fill="hold"/>
                                        <p:tgtEl>
                                          <p:spTgt spid="4116"/>
                                        </p:tgtEl>
                                        <p:attrNameLst>
                                          <p:attrName>ppt_y</p:attrName>
                                        </p:attrNameLst>
                                      </p:cBhvr>
                                      <p:tavLst>
                                        <p:tav tm="0">
                                          <p:val>
                                            <p:strVal val="#ppt_y"/>
                                          </p:val>
                                        </p:tav>
                                        <p:tav tm="100000">
                                          <p:val>
                                            <p:strVal val="#ppt_y"/>
                                          </p:val>
                                        </p:tav>
                                      </p:tavLst>
                                    </p:anim>
                                    <p:animEffect transition="in" filter="wipe(right)" prLst="gradientSize: 0.1">
                                      <p:cBhvr>
                                        <p:cTn id="92" dur="1000"/>
                                        <p:tgtEl>
                                          <p:spTgt spid="4116"/>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box(in)">
                                      <p:cBhvr>
                                        <p:cTn id="97" dur="500"/>
                                        <p:tgtEl>
                                          <p:spTgt spid="24"/>
                                        </p:tgtEl>
                                      </p:cBhvr>
                                    </p:animEffect>
                                  </p:childTnLst>
                                </p:cTn>
                              </p:par>
                              <p:par>
                                <p:cTn id="98" presetID="29" presetClass="entr" presetSubtype="0" fill="hold" grpId="0" nodeType="withEffect">
                                  <p:stCondLst>
                                    <p:cond delay="0"/>
                                  </p:stCondLst>
                                  <p:childTnLst>
                                    <p:set>
                                      <p:cBhvr>
                                        <p:cTn id="99" dur="1" fill="hold">
                                          <p:stCondLst>
                                            <p:cond delay="0"/>
                                          </p:stCondLst>
                                        </p:cTn>
                                        <p:tgtEl>
                                          <p:spTgt spid="29"/>
                                        </p:tgtEl>
                                        <p:attrNameLst>
                                          <p:attrName>style.visibility</p:attrName>
                                        </p:attrNameLst>
                                      </p:cBhvr>
                                      <p:to>
                                        <p:strVal val="visible"/>
                                      </p:to>
                                    </p:set>
                                    <p:anim calcmode="lin" valueType="num">
                                      <p:cBhvr>
                                        <p:cTn id="100" dur="1000" fill="hold"/>
                                        <p:tgtEl>
                                          <p:spTgt spid="29"/>
                                        </p:tgtEl>
                                        <p:attrNameLst>
                                          <p:attrName>ppt_x</p:attrName>
                                        </p:attrNameLst>
                                      </p:cBhvr>
                                      <p:tavLst>
                                        <p:tav tm="0">
                                          <p:val>
                                            <p:strVal val="#ppt_x-.2"/>
                                          </p:val>
                                        </p:tav>
                                        <p:tav tm="100000">
                                          <p:val>
                                            <p:strVal val="#ppt_x"/>
                                          </p:val>
                                        </p:tav>
                                      </p:tavLst>
                                    </p:anim>
                                    <p:anim calcmode="lin" valueType="num">
                                      <p:cBhvr>
                                        <p:cTn id="101"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102" dur="1000"/>
                                        <p:tgtEl>
                                          <p:spTgt spid="29"/>
                                        </p:tgtEl>
                                      </p:cBhvr>
                                    </p:animEffect>
                                  </p:childTnLst>
                                </p:cTn>
                              </p:par>
                              <p:par>
                                <p:cTn id="103" presetID="4" presetClass="entr" presetSubtype="16"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box(in)">
                                      <p:cBhvr>
                                        <p:cTn id="105" dur="500"/>
                                        <p:tgtEl>
                                          <p:spTgt spid="27"/>
                                        </p:tgtEl>
                                      </p:cBhvr>
                                    </p:animEffect>
                                  </p:childTnLst>
                                </p:cTn>
                              </p:par>
                              <p:par>
                                <p:cTn id="106" presetID="29" presetClass="entr" presetSubtype="0"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 calcmode="lin" valueType="num">
                                      <p:cBhvr>
                                        <p:cTn id="108" dur="1000" fill="hold"/>
                                        <p:tgtEl>
                                          <p:spTgt spid="26"/>
                                        </p:tgtEl>
                                        <p:attrNameLst>
                                          <p:attrName>ppt_x</p:attrName>
                                        </p:attrNameLst>
                                      </p:cBhvr>
                                      <p:tavLst>
                                        <p:tav tm="0">
                                          <p:val>
                                            <p:strVal val="#ppt_x-.2"/>
                                          </p:val>
                                        </p:tav>
                                        <p:tav tm="100000">
                                          <p:val>
                                            <p:strVal val="#ppt_x"/>
                                          </p:val>
                                        </p:tav>
                                      </p:tavLst>
                                    </p:anim>
                                    <p:anim calcmode="lin" valueType="num">
                                      <p:cBhvr>
                                        <p:cTn id="109"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10" dur="1000"/>
                                        <p:tgtEl>
                                          <p:spTgt spid="26"/>
                                        </p:tgtEl>
                                      </p:cBhvr>
                                    </p:animEffect>
                                  </p:childTnLst>
                                </p:cTn>
                              </p:par>
                              <p:par>
                                <p:cTn id="111" presetID="29" presetClass="entr" presetSubtype="0"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anim calcmode="lin" valueType="num">
                                      <p:cBhvr>
                                        <p:cTn id="113" dur="1000" fill="hold"/>
                                        <p:tgtEl>
                                          <p:spTgt spid="25"/>
                                        </p:tgtEl>
                                        <p:attrNameLst>
                                          <p:attrName>ppt_x</p:attrName>
                                        </p:attrNameLst>
                                      </p:cBhvr>
                                      <p:tavLst>
                                        <p:tav tm="0">
                                          <p:val>
                                            <p:strVal val="#ppt_x-.2"/>
                                          </p:val>
                                        </p:tav>
                                        <p:tav tm="100000">
                                          <p:val>
                                            <p:strVal val="#ppt_x"/>
                                          </p:val>
                                        </p:tav>
                                      </p:tavLst>
                                    </p:anim>
                                    <p:anim calcmode="lin" valueType="num">
                                      <p:cBhvr>
                                        <p:cTn id="114"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15" dur="1000"/>
                                        <p:tgtEl>
                                          <p:spTgt spid="25"/>
                                        </p:tgtEl>
                                      </p:cBhvr>
                                    </p:animEffect>
                                  </p:childTnLst>
                                </p:cTn>
                              </p:par>
                              <p:par>
                                <p:cTn id="116" presetID="29" presetClass="entr" presetSubtype="0" fill="hold" grpId="0" nodeType="withEffect">
                                  <p:stCondLst>
                                    <p:cond delay="0"/>
                                  </p:stCondLst>
                                  <p:childTnLst>
                                    <p:set>
                                      <p:cBhvr>
                                        <p:cTn id="117" dur="1" fill="hold">
                                          <p:stCondLst>
                                            <p:cond delay="0"/>
                                          </p:stCondLst>
                                        </p:cTn>
                                        <p:tgtEl>
                                          <p:spTgt spid="23"/>
                                        </p:tgtEl>
                                        <p:attrNameLst>
                                          <p:attrName>style.visibility</p:attrName>
                                        </p:attrNameLst>
                                      </p:cBhvr>
                                      <p:to>
                                        <p:strVal val="visible"/>
                                      </p:to>
                                    </p:set>
                                    <p:anim calcmode="lin" valueType="num">
                                      <p:cBhvr>
                                        <p:cTn id="118" dur="1000" fill="hold"/>
                                        <p:tgtEl>
                                          <p:spTgt spid="23"/>
                                        </p:tgtEl>
                                        <p:attrNameLst>
                                          <p:attrName>ppt_x</p:attrName>
                                        </p:attrNameLst>
                                      </p:cBhvr>
                                      <p:tavLst>
                                        <p:tav tm="0">
                                          <p:val>
                                            <p:strVal val="#ppt_x-.2"/>
                                          </p:val>
                                        </p:tav>
                                        <p:tav tm="100000">
                                          <p:val>
                                            <p:strVal val="#ppt_x"/>
                                          </p:val>
                                        </p:tav>
                                      </p:tavLst>
                                    </p:anim>
                                    <p:anim calcmode="lin" valueType="num">
                                      <p:cBhvr>
                                        <p:cTn id="119"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20" dur="1000"/>
                                        <p:tgtEl>
                                          <p:spTgt spid="23"/>
                                        </p:tgtEl>
                                      </p:cBhvr>
                                    </p:animEffect>
                                  </p:childTnLst>
                                </p:cTn>
                              </p:par>
                              <p:par>
                                <p:cTn id="121" presetID="29" presetClass="entr" presetSubtype="0" fill="hold" grpId="0" nodeType="with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p:cTn id="123" dur="1000" fill="hold"/>
                                        <p:tgtEl>
                                          <p:spTgt spid="30"/>
                                        </p:tgtEl>
                                        <p:attrNameLst>
                                          <p:attrName>ppt_x</p:attrName>
                                        </p:attrNameLst>
                                      </p:cBhvr>
                                      <p:tavLst>
                                        <p:tav tm="0">
                                          <p:val>
                                            <p:strVal val="#ppt_x-.2"/>
                                          </p:val>
                                        </p:tav>
                                        <p:tav tm="100000">
                                          <p:val>
                                            <p:strVal val="#ppt_x"/>
                                          </p:val>
                                        </p:tav>
                                      </p:tavLst>
                                    </p:anim>
                                    <p:anim calcmode="lin" valueType="num">
                                      <p:cBhvr>
                                        <p:cTn id="124"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25" dur="1000"/>
                                        <p:tgtEl>
                                          <p:spTgt spid="30"/>
                                        </p:tgtEl>
                                      </p:cBhvr>
                                    </p:animEffect>
                                  </p:childTnLst>
                                </p:cTn>
                              </p:par>
                            </p:childTnLst>
                          </p:cTn>
                        </p:par>
                      </p:childTnLst>
                    </p:cTn>
                  </p:par>
                  <p:par>
                    <p:cTn id="126" fill="hold">
                      <p:stCondLst>
                        <p:cond delay="indefinite"/>
                      </p:stCondLst>
                      <p:childTnLst>
                        <p:par>
                          <p:cTn id="127" fill="hold">
                            <p:stCondLst>
                              <p:cond delay="0"/>
                            </p:stCondLst>
                            <p:childTnLst>
                              <p:par>
                                <p:cTn id="128" presetID="2" presetClass="exit" presetSubtype="4" fill="hold" grpId="1" nodeType="clickEffect">
                                  <p:stCondLst>
                                    <p:cond delay="0"/>
                                  </p:stCondLst>
                                  <p:childTnLst>
                                    <p:anim calcmode="lin" valueType="num">
                                      <p:cBhvr additive="base">
                                        <p:cTn id="129" dur="500"/>
                                        <p:tgtEl>
                                          <p:spTgt spid="4102"/>
                                        </p:tgtEl>
                                        <p:attrNameLst>
                                          <p:attrName>ppt_x</p:attrName>
                                        </p:attrNameLst>
                                      </p:cBhvr>
                                      <p:tavLst>
                                        <p:tav tm="0">
                                          <p:val>
                                            <p:strVal val="ppt_x"/>
                                          </p:val>
                                        </p:tav>
                                        <p:tav tm="100000">
                                          <p:val>
                                            <p:strVal val="ppt_x"/>
                                          </p:val>
                                        </p:tav>
                                      </p:tavLst>
                                    </p:anim>
                                    <p:anim calcmode="lin" valueType="num">
                                      <p:cBhvr additive="base">
                                        <p:cTn id="130" dur="500"/>
                                        <p:tgtEl>
                                          <p:spTgt spid="4102"/>
                                        </p:tgtEl>
                                        <p:attrNameLst>
                                          <p:attrName>ppt_y</p:attrName>
                                        </p:attrNameLst>
                                      </p:cBhvr>
                                      <p:tavLst>
                                        <p:tav tm="0">
                                          <p:val>
                                            <p:strVal val="ppt_y"/>
                                          </p:val>
                                        </p:tav>
                                        <p:tav tm="100000">
                                          <p:val>
                                            <p:strVal val="1+ppt_h/2"/>
                                          </p:val>
                                        </p:tav>
                                      </p:tavLst>
                                    </p:anim>
                                    <p:set>
                                      <p:cBhvr>
                                        <p:cTn id="131" dur="1" fill="hold">
                                          <p:stCondLst>
                                            <p:cond delay="499"/>
                                          </p:stCondLst>
                                        </p:cTn>
                                        <p:tgtEl>
                                          <p:spTgt spid="4102"/>
                                        </p:tgtEl>
                                        <p:attrNameLst>
                                          <p:attrName>style.visibility</p:attrName>
                                        </p:attrNameLst>
                                      </p:cBhvr>
                                      <p:to>
                                        <p:strVal val="hidden"/>
                                      </p:to>
                                    </p:set>
                                  </p:childTnLst>
                                </p:cTn>
                              </p:par>
                              <p:par>
                                <p:cTn id="132" presetID="29" presetClass="entr" presetSubtype="0" fill="hold" grpId="0" nodeType="withEffect">
                                  <p:stCondLst>
                                    <p:cond delay="0"/>
                                  </p:stCondLst>
                                  <p:childTnLst>
                                    <p:set>
                                      <p:cBhvr>
                                        <p:cTn id="133" dur="1" fill="hold">
                                          <p:stCondLst>
                                            <p:cond delay="0"/>
                                          </p:stCondLst>
                                        </p:cTn>
                                        <p:tgtEl>
                                          <p:spTgt spid="22"/>
                                        </p:tgtEl>
                                        <p:attrNameLst>
                                          <p:attrName>style.visibility</p:attrName>
                                        </p:attrNameLst>
                                      </p:cBhvr>
                                      <p:to>
                                        <p:strVal val="visible"/>
                                      </p:to>
                                    </p:set>
                                    <p:anim calcmode="lin" valueType="num">
                                      <p:cBhvr>
                                        <p:cTn id="134" dur="1000" fill="hold"/>
                                        <p:tgtEl>
                                          <p:spTgt spid="22"/>
                                        </p:tgtEl>
                                        <p:attrNameLst>
                                          <p:attrName>ppt_x</p:attrName>
                                        </p:attrNameLst>
                                      </p:cBhvr>
                                      <p:tavLst>
                                        <p:tav tm="0">
                                          <p:val>
                                            <p:strVal val="#ppt_x-.2"/>
                                          </p:val>
                                        </p:tav>
                                        <p:tav tm="100000">
                                          <p:val>
                                            <p:strVal val="#ppt_x"/>
                                          </p:val>
                                        </p:tav>
                                      </p:tavLst>
                                    </p:anim>
                                    <p:anim calcmode="lin" valueType="num">
                                      <p:cBhvr>
                                        <p:cTn id="135"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3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7" restart="whenNotActive" fill="hold" evtFilter="cancelBubble" nodeType="interactiveSeq">
                <p:stCondLst>
                  <p:cond evt="onClick" delay="0">
                    <p:tgtEl>
                      <p:spTgt spid="4103"/>
                    </p:tgtEl>
                  </p:cond>
                </p:stCondLst>
                <p:endSync evt="end" delay="0">
                  <p:rtn val="all"/>
                </p:endSync>
                <p:childTnLst>
                  <p:par>
                    <p:cTn id="138" fill="hold">
                      <p:stCondLst>
                        <p:cond delay="indefinite"/>
                      </p:stCondLst>
                      <p:childTnLst>
                        <p:par>
                          <p:cTn id="139" fill="hold">
                            <p:stCondLst>
                              <p:cond delay="0"/>
                            </p:stCondLst>
                            <p:childTnLst>
                              <p:par>
                                <p:cTn id="140" presetID="3" presetClass="emph" presetSubtype="2" fill="hold" grpId="1" nodeType="clickEffect">
                                  <p:stCondLst>
                                    <p:cond delay="0"/>
                                  </p:stCondLst>
                                  <p:childTnLst>
                                    <p:animClr clrSpc="rgb" dir="cw">
                                      <p:cBhvr override="childStyle">
                                        <p:cTn id="141" dur="2000" fill="hold"/>
                                        <p:tgtEl>
                                          <p:spTgt spid="4103"/>
                                        </p:tgtEl>
                                        <p:attrNameLst>
                                          <p:attrName>style.color</p:attrName>
                                        </p:attrNameLst>
                                      </p:cBhvr>
                                      <p:to>
                                        <a:schemeClr val="accent2"/>
                                      </p:to>
                                    </p:animClr>
                                  </p:childTnLst>
                                </p:cTn>
                              </p:par>
                            </p:childTnLst>
                          </p:cTn>
                        </p:par>
                      </p:childTnLst>
                    </p:cTn>
                  </p:par>
                </p:childTnLst>
              </p:cTn>
              <p:nextCondLst>
                <p:cond evt="onClick" delay="0">
                  <p:tgtEl>
                    <p:spTgt spid="4103"/>
                  </p:tgtEl>
                </p:cond>
              </p:nextCondLst>
            </p:seq>
            <p:seq concurrent="1" nextAc="seek">
              <p:cTn id="142" restart="whenNotActive" fill="hold" evtFilter="cancelBubble" nodeType="interactiveSeq">
                <p:stCondLst>
                  <p:cond evt="onClick" delay="0">
                    <p:tgtEl>
                      <p:spTgt spid="4104"/>
                    </p:tgtEl>
                  </p:cond>
                </p:stCondLst>
                <p:endSync evt="end" delay="0">
                  <p:rtn val="all"/>
                </p:endSync>
                <p:childTnLst>
                  <p:par>
                    <p:cTn id="143" fill="hold">
                      <p:stCondLst>
                        <p:cond delay="indefinite"/>
                      </p:stCondLst>
                      <p:childTnLst>
                        <p:par>
                          <p:cTn id="144" fill="hold">
                            <p:stCondLst>
                              <p:cond delay="0"/>
                            </p:stCondLst>
                            <p:childTnLst>
                              <p:par>
                                <p:cTn id="145" presetID="3" presetClass="emph" presetSubtype="2" fill="hold" grpId="1" nodeType="clickEffect">
                                  <p:stCondLst>
                                    <p:cond delay="0"/>
                                  </p:stCondLst>
                                  <p:childTnLst>
                                    <p:animClr clrSpc="rgb" dir="cw">
                                      <p:cBhvr override="childStyle">
                                        <p:cTn id="146" dur="2000" fill="hold"/>
                                        <p:tgtEl>
                                          <p:spTgt spid="4104"/>
                                        </p:tgtEl>
                                        <p:attrNameLst>
                                          <p:attrName>style.color</p:attrName>
                                        </p:attrNameLst>
                                      </p:cBhvr>
                                      <p:to>
                                        <a:schemeClr val="accent2"/>
                                      </p:to>
                                    </p:animClr>
                                  </p:childTnLst>
                                </p:cTn>
                              </p:par>
                            </p:childTnLst>
                          </p:cTn>
                        </p:par>
                      </p:childTnLst>
                    </p:cTn>
                  </p:par>
                </p:childTnLst>
              </p:cTn>
              <p:nextCondLst>
                <p:cond evt="onClick" delay="0">
                  <p:tgtEl>
                    <p:spTgt spid="4104"/>
                  </p:tgtEl>
                </p:cond>
              </p:nextCondLst>
            </p:seq>
            <p:seq concurrent="1" nextAc="seek">
              <p:cTn id="147" restart="whenNotActive" fill="hold" evtFilter="cancelBubble" nodeType="interactiveSeq">
                <p:stCondLst>
                  <p:cond evt="onClick" delay="0">
                    <p:tgtEl>
                      <p:spTgt spid="4105"/>
                    </p:tgtEl>
                  </p:cond>
                </p:stCondLst>
                <p:endSync evt="end" delay="0">
                  <p:rtn val="all"/>
                </p:endSync>
                <p:childTnLst>
                  <p:par>
                    <p:cTn id="148" fill="hold">
                      <p:stCondLst>
                        <p:cond delay="indefinite"/>
                      </p:stCondLst>
                      <p:childTnLst>
                        <p:par>
                          <p:cTn id="149" fill="hold">
                            <p:stCondLst>
                              <p:cond delay="0"/>
                            </p:stCondLst>
                            <p:childTnLst>
                              <p:par>
                                <p:cTn id="150" presetID="3" presetClass="emph" presetSubtype="2" fill="hold" grpId="1" nodeType="clickEffect">
                                  <p:stCondLst>
                                    <p:cond delay="0"/>
                                  </p:stCondLst>
                                  <p:childTnLst>
                                    <p:animClr clrSpc="rgb" dir="cw">
                                      <p:cBhvr override="childStyle">
                                        <p:cTn id="151" dur="2000" fill="hold"/>
                                        <p:tgtEl>
                                          <p:spTgt spid="4105"/>
                                        </p:tgtEl>
                                        <p:attrNameLst>
                                          <p:attrName>style.color</p:attrName>
                                        </p:attrNameLst>
                                      </p:cBhvr>
                                      <p:to>
                                        <a:schemeClr val="accent2"/>
                                      </p:to>
                                    </p:animClr>
                                  </p:childTnLst>
                                </p:cTn>
                              </p:par>
                            </p:childTnLst>
                          </p:cTn>
                        </p:par>
                      </p:childTnLst>
                    </p:cTn>
                  </p:par>
                </p:childTnLst>
              </p:cTn>
              <p:nextCondLst>
                <p:cond evt="onClick" delay="0">
                  <p:tgtEl>
                    <p:spTgt spid="4105"/>
                  </p:tgtEl>
                </p:cond>
              </p:nextCondLst>
            </p:seq>
            <p:seq concurrent="1" nextAc="seek">
              <p:cTn id="152" restart="whenNotActive" fill="hold" evtFilter="cancelBubble" nodeType="interactiveSeq">
                <p:stCondLst>
                  <p:cond evt="onClick" delay="0">
                    <p:tgtEl>
                      <p:spTgt spid="4108"/>
                    </p:tgtEl>
                  </p:cond>
                </p:stCondLst>
                <p:endSync evt="end" delay="0">
                  <p:rtn val="all"/>
                </p:endSync>
                <p:childTnLst>
                  <p:par>
                    <p:cTn id="153" fill="hold">
                      <p:stCondLst>
                        <p:cond delay="0"/>
                      </p:stCondLst>
                      <p:childTnLst>
                        <p:par>
                          <p:cTn id="154" fill="hold">
                            <p:stCondLst>
                              <p:cond delay="0"/>
                            </p:stCondLst>
                            <p:childTnLst>
                              <p:par>
                                <p:cTn id="155" presetID="3" presetClass="emph" presetSubtype="2" fill="hold" grpId="1" nodeType="clickEffect">
                                  <p:stCondLst>
                                    <p:cond delay="0"/>
                                  </p:stCondLst>
                                  <p:childTnLst>
                                    <p:animClr clrSpc="rgb" dir="cw">
                                      <p:cBhvr override="childStyle">
                                        <p:cTn id="156" dur="2000" fill="hold"/>
                                        <p:tgtEl>
                                          <p:spTgt spid="4108"/>
                                        </p:tgtEl>
                                        <p:attrNameLst>
                                          <p:attrName>style.color</p:attrName>
                                        </p:attrNameLst>
                                      </p:cBhvr>
                                      <p:to>
                                        <a:schemeClr val="accent2"/>
                                      </p:to>
                                    </p:animClr>
                                  </p:childTnLst>
                                </p:cTn>
                              </p:par>
                            </p:childTnLst>
                          </p:cTn>
                        </p:par>
                      </p:childTnLst>
                    </p:cTn>
                  </p:par>
                </p:childTnLst>
              </p:cTn>
              <p:nextCondLst>
                <p:cond evt="onClick" delay="0">
                  <p:tgtEl>
                    <p:spTgt spid="4108"/>
                  </p:tgtEl>
                </p:cond>
              </p:nextCondLst>
            </p:seq>
            <p:seq concurrent="1" nextAc="seek">
              <p:cTn id="157" restart="whenNotActive" fill="hold" evtFilter="cancelBubble" nodeType="interactiveSeq">
                <p:stCondLst>
                  <p:cond evt="onClick" delay="0">
                    <p:tgtEl>
                      <p:spTgt spid="4112"/>
                    </p:tgtEl>
                  </p:cond>
                </p:stCondLst>
                <p:endSync evt="end" delay="0">
                  <p:rtn val="all"/>
                </p:endSync>
                <p:childTnLst>
                  <p:par>
                    <p:cTn id="158" fill="hold">
                      <p:stCondLst>
                        <p:cond delay="0"/>
                      </p:stCondLst>
                      <p:childTnLst>
                        <p:par>
                          <p:cTn id="159" fill="hold">
                            <p:stCondLst>
                              <p:cond delay="0"/>
                            </p:stCondLst>
                            <p:childTnLst>
                              <p:par>
                                <p:cTn id="160" presetID="3" presetClass="emph" presetSubtype="2" fill="hold" grpId="1" nodeType="clickEffect">
                                  <p:stCondLst>
                                    <p:cond delay="0"/>
                                  </p:stCondLst>
                                  <p:childTnLst>
                                    <p:animClr clrSpc="rgb" dir="cw">
                                      <p:cBhvr override="childStyle">
                                        <p:cTn id="161" dur="2000" fill="hold"/>
                                        <p:tgtEl>
                                          <p:spTgt spid="4112"/>
                                        </p:tgtEl>
                                        <p:attrNameLst>
                                          <p:attrName>style.color</p:attrName>
                                        </p:attrNameLst>
                                      </p:cBhvr>
                                      <p:to>
                                        <a:schemeClr val="accent2"/>
                                      </p:to>
                                    </p:animClr>
                                  </p:childTnLst>
                                </p:cTn>
                              </p:par>
                            </p:childTnLst>
                          </p:cTn>
                        </p:par>
                      </p:childTnLst>
                    </p:cTn>
                  </p:par>
                </p:childTnLst>
              </p:cTn>
              <p:nextCondLst>
                <p:cond evt="onClick" delay="0">
                  <p:tgtEl>
                    <p:spTgt spid="4112"/>
                  </p:tgtEl>
                </p:cond>
              </p:nextCondLst>
            </p:seq>
            <p:seq concurrent="1" nextAc="seek">
              <p:cTn id="162" restart="whenNotActive" fill="hold" evtFilter="cancelBubble" nodeType="interactiveSeq">
                <p:stCondLst>
                  <p:cond evt="onClick" delay="0">
                    <p:tgtEl>
                      <p:spTgt spid="4114"/>
                    </p:tgtEl>
                  </p:cond>
                </p:stCondLst>
                <p:endSync evt="end" delay="0">
                  <p:rtn val="all"/>
                </p:endSync>
                <p:childTnLst>
                  <p:par>
                    <p:cTn id="163" fill="hold">
                      <p:stCondLst>
                        <p:cond delay="0"/>
                      </p:stCondLst>
                      <p:childTnLst>
                        <p:par>
                          <p:cTn id="164" fill="hold">
                            <p:stCondLst>
                              <p:cond delay="0"/>
                            </p:stCondLst>
                            <p:childTnLst>
                              <p:par>
                                <p:cTn id="165" presetID="3" presetClass="emph" presetSubtype="2" fill="hold" grpId="1" nodeType="clickEffect">
                                  <p:stCondLst>
                                    <p:cond delay="0"/>
                                  </p:stCondLst>
                                  <p:childTnLst>
                                    <p:animClr clrSpc="rgb" dir="cw">
                                      <p:cBhvr override="childStyle">
                                        <p:cTn id="166" dur="2000" fill="hold"/>
                                        <p:tgtEl>
                                          <p:spTgt spid="4114"/>
                                        </p:tgtEl>
                                        <p:attrNameLst>
                                          <p:attrName>style.color</p:attrName>
                                        </p:attrNameLst>
                                      </p:cBhvr>
                                      <p:to>
                                        <a:schemeClr val="accent2"/>
                                      </p:to>
                                    </p:animClr>
                                  </p:childTnLst>
                                </p:cTn>
                              </p:par>
                            </p:childTnLst>
                          </p:cTn>
                        </p:par>
                      </p:childTnLst>
                    </p:cTn>
                  </p:par>
                </p:childTnLst>
              </p:cTn>
              <p:nextCondLst>
                <p:cond evt="onClick" delay="0">
                  <p:tgtEl>
                    <p:spTgt spid="4114"/>
                  </p:tgtEl>
                </p:cond>
              </p:nextCondLst>
            </p:seq>
            <p:seq concurrent="1" nextAc="seek">
              <p:cTn id="167" restart="whenNotActive" fill="hold" evtFilter="cancelBubble" nodeType="interactiveSeq">
                <p:stCondLst>
                  <p:cond evt="onClick" delay="0">
                    <p:tgtEl>
                      <p:spTgt spid="4115"/>
                    </p:tgtEl>
                  </p:cond>
                </p:stCondLst>
                <p:endSync evt="end" delay="0">
                  <p:rtn val="all"/>
                </p:endSync>
                <p:childTnLst>
                  <p:par>
                    <p:cTn id="168" fill="hold">
                      <p:stCondLst>
                        <p:cond delay="0"/>
                      </p:stCondLst>
                      <p:childTnLst>
                        <p:par>
                          <p:cTn id="169" fill="hold">
                            <p:stCondLst>
                              <p:cond delay="0"/>
                            </p:stCondLst>
                            <p:childTnLst>
                              <p:par>
                                <p:cTn id="170" presetID="3" presetClass="emph" presetSubtype="2" fill="hold" grpId="1" nodeType="clickEffect">
                                  <p:stCondLst>
                                    <p:cond delay="0"/>
                                  </p:stCondLst>
                                  <p:childTnLst>
                                    <p:animClr clrSpc="rgb" dir="cw">
                                      <p:cBhvr override="childStyle">
                                        <p:cTn id="171" dur="2000" fill="hold"/>
                                        <p:tgtEl>
                                          <p:spTgt spid="4115"/>
                                        </p:tgtEl>
                                        <p:attrNameLst>
                                          <p:attrName>style.color</p:attrName>
                                        </p:attrNameLst>
                                      </p:cBhvr>
                                      <p:to>
                                        <a:schemeClr val="accent2"/>
                                      </p:to>
                                    </p:animClr>
                                  </p:childTnLst>
                                </p:cTn>
                              </p:par>
                            </p:childTnLst>
                          </p:cTn>
                        </p:par>
                      </p:childTnLst>
                    </p:cTn>
                  </p:par>
                </p:childTnLst>
              </p:cTn>
              <p:nextCondLst>
                <p:cond evt="onClick" delay="0">
                  <p:tgtEl>
                    <p:spTgt spid="4115"/>
                  </p:tgtEl>
                </p:cond>
              </p:nextCondLst>
            </p:seq>
            <p:seq concurrent="1" nextAc="seek">
              <p:cTn id="172" restart="whenNotActive" fill="hold" evtFilter="cancelBubble" nodeType="interactiveSeq">
                <p:stCondLst>
                  <p:cond evt="onClick" delay="0">
                    <p:tgtEl>
                      <p:spTgt spid="4111"/>
                    </p:tgtEl>
                  </p:cond>
                </p:stCondLst>
                <p:endSync evt="end" delay="0">
                  <p:rtn val="all"/>
                </p:endSync>
                <p:childTnLst>
                  <p:par>
                    <p:cTn id="173" fill="hold">
                      <p:stCondLst>
                        <p:cond delay="0"/>
                      </p:stCondLst>
                      <p:childTnLst>
                        <p:par>
                          <p:cTn id="174" fill="hold">
                            <p:stCondLst>
                              <p:cond delay="0"/>
                            </p:stCondLst>
                            <p:childTnLst>
                              <p:par>
                                <p:cTn id="175" presetID="3" presetClass="emph" presetSubtype="2" fill="hold" grpId="1" nodeType="clickEffect">
                                  <p:stCondLst>
                                    <p:cond delay="0"/>
                                  </p:stCondLst>
                                  <p:childTnLst>
                                    <p:animClr clrSpc="rgb" dir="cw">
                                      <p:cBhvr override="childStyle">
                                        <p:cTn id="176" dur="2000" fill="hold"/>
                                        <p:tgtEl>
                                          <p:spTgt spid="4111"/>
                                        </p:tgtEl>
                                        <p:attrNameLst>
                                          <p:attrName>style.color</p:attrName>
                                        </p:attrNameLst>
                                      </p:cBhvr>
                                      <p:to>
                                        <a:schemeClr val="accent2"/>
                                      </p:to>
                                    </p:animClr>
                                  </p:childTnLst>
                                </p:cTn>
                              </p:par>
                            </p:childTnLst>
                          </p:cTn>
                        </p:par>
                      </p:childTnLst>
                    </p:cTn>
                  </p:par>
                </p:childTnLst>
              </p:cTn>
              <p:nextCondLst>
                <p:cond evt="onClick" delay="0">
                  <p:tgtEl>
                    <p:spTgt spid="4111"/>
                  </p:tgtEl>
                </p:cond>
              </p:nextCondLst>
            </p:seq>
          </p:childTnLst>
        </p:cTn>
      </p:par>
    </p:tnLst>
    <p:bldLst>
      <p:bldP spid="4100" grpId="0"/>
      <p:bldP spid="4101" grpId="0"/>
      <p:bldP spid="4102" grpId="0"/>
      <p:bldP spid="4102" grpId="1"/>
      <p:bldP spid="4103" grpId="0"/>
      <p:bldP spid="4103" grpId="1"/>
      <p:bldP spid="4104" grpId="0"/>
      <p:bldP spid="4104" grpId="1"/>
      <p:bldP spid="4105" grpId="0"/>
      <p:bldP spid="4105" grpId="1"/>
      <p:bldP spid="4106" grpId="0"/>
      <p:bldP spid="4107" grpId="0"/>
      <p:bldP spid="4108" grpId="0"/>
      <p:bldP spid="4108" grpId="1"/>
      <p:bldP spid="4109" grpId="0"/>
      <p:bldP spid="4111" grpId="0"/>
      <p:bldP spid="4111" grpId="1"/>
      <p:bldP spid="4112" grpId="0"/>
      <p:bldP spid="4112" grpId="1"/>
      <p:bldP spid="4113" grpId="0"/>
      <p:bldP spid="4114" grpId="0"/>
      <p:bldP spid="4114" grpId="1"/>
      <p:bldP spid="4115" grpId="0"/>
      <p:bldP spid="4115" grpId="1"/>
      <p:bldP spid="4116" grpId="0"/>
      <p:bldP spid="21" grpId="0"/>
      <p:bldP spid="22" grpId="0"/>
      <p:bldP spid="23" grpId="0"/>
      <p:bldP spid="24" grpId="0"/>
      <p:bldP spid="25" grpId="0"/>
      <p:bldP spid="26" grpId="0"/>
      <p:bldP spid="27"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0" y="457200"/>
            <a:ext cx="3200400" cy="523875"/>
          </a:xfrm>
          <a:prstGeom prst="rect">
            <a:avLst/>
          </a:prstGeom>
          <a:noFill/>
          <a:ln w="9525">
            <a:noFill/>
            <a:miter lim="800000"/>
            <a:headEnd/>
            <a:tailEnd/>
          </a:ln>
        </p:spPr>
        <p:txBody>
          <a:bodyPr>
            <a:spAutoFit/>
          </a:bodyPr>
          <a:lstStyle/>
          <a:p>
            <a:r>
              <a:rPr lang="en-US" sz="2800" b="1" u="sng">
                <a:solidFill>
                  <a:srgbClr val="6600FF"/>
                </a:solidFill>
                <a:cs typeface="Arial" charset="0"/>
              </a:rPr>
              <a:t>Luyện từ và câu :</a:t>
            </a:r>
          </a:p>
        </p:txBody>
      </p:sp>
      <p:sp>
        <p:nvSpPr>
          <p:cNvPr id="5124" name="TextBox 4"/>
          <p:cNvSpPr txBox="1">
            <a:spLocks noChangeArrowheads="1"/>
          </p:cNvSpPr>
          <p:nvPr/>
        </p:nvSpPr>
        <p:spPr bwMode="auto">
          <a:xfrm>
            <a:off x="2971800" y="457200"/>
            <a:ext cx="5791200" cy="533400"/>
          </a:xfrm>
          <a:prstGeom prst="rect">
            <a:avLst/>
          </a:prstGeom>
          <a:noFill/>
          <a:ln w="9525">
            <a:noFill/>
            <a:miter lim="800000"/>
            <a:headEnd/>
            <a:tailEnd/>
          </a:ln>
        </p:spPr>
        <p:txBody>
          <a:bodyPr>
            <a:spAutoFit/>
          </a:bodyPr>
          <a:lstStyle/>
          <a:p>
            <a:pPr algn="ctr"/>
            <a:r>
              <a:rPr lang="en-US" sz="2800" b="1">
                <a:solidFill>
                  <a:srgbClr val="FF0000"/>
                </a:solidFill>
                <a:cs typeface="Arial" charset="0"/>
              </a:rPr>
              <a:t>Vị ngữ trong câu kể Ai thế nào?</a:t>
            </a:r>
          </a:p>
        </p:txBody>
      </p:sp>
      <p:sp>
        <p:nvSpPr>
          <p:cNvPr id="5125" name="TextBox 6"/>
          <p:cNvSpPr txBox="1">
            <a:spLocks noChangeArrowheads="1"/>
          </p:cNvSpPr>
          <p:nvPr/>
        </p:nvSpPr>
        <p:spPr bwMode="auto">
          <a:xfrm>
            <a:off x="228600" y="990600"/>
            <a:ext cx="8610600" cy="954088"/>
          </a:xfrm>
          <a:prstGeom prst="rect">
            <a:avLst/>
          </a:prstGeom>
          <a:noFill/>
          <a:ln w="9525">
            <a:noFill/>
            <a:miter lim="800000"/>
            <a:headEnd/>
            <a:tailEnd/>
          </a:ln>
        </p:spPr>
        <p:txBody>
          <a:bodyPr>
            <a:spAutoFit/>
          </a:bodyPr>
          <a:lstStyle/>
          <a:p>
            <a:r>
              <a:rPr lang="en-US" sz="2800" b="1">
                <a:solidFill>
                  <a:srgbClr val="3333FF"/>
                </a:solidFill>
              </a:rPr>
              <a:t>   3.Xác định </a:t>
            </a:r>
            <a:r>
              <a:rPr lang="en-US" sz="2800" b="1">
                <a:solidFill>
                  <a:srgbClr val="000099"/>
                </a:solidFill>
              </a:rPr>
              <a:t>chủ ngữ, vị ngữ </a:t>
            </a:r>
            <a:r>
              <a:rPr lang="en-US" sz="2800" b="1">
                <a:solidFill>
                  <a:srgbClr val="3333FF"/>
                </a:solidFill>
              </a:rPr>
              <a:t>của những câu vừa    tìm được.</a:t>
            </a:r>
          </a:p>
        </p:txBody>
      </p:sp>
      <p:sp>
        <p:nvSpPr>
          <p:cNvPr id="5126" name="TextBox 7"/>
          <p:cNvSpPr txBox="1">
            <a:spLocks noChangeArrowheads="1"/>
          </p:cNvSpPr>
          <p:nvPr/>
        </p:nvSpPr>
        <p:spPr bwMode="auto">
          <a:xfrm>
            <a:off x="381000" y="1914525"/>
            <a:ext cx="3276600" cy="523875"/>
          </a:xfrm>
          <a:prstGeom prst="rect">
            <a:avLst/>
          </a:prstGeom>
          <a:noFill/>
          <a:ln w="9525">
            <a:noFill/>
            <a:miter lim="800000"/>
            <a:headEnd/>
            <a:tailEnd/>
          </a:ln>
        </p:spPr>
        <p:txBody>
          <a:bodyPr>
            <a:spAutoFit/>
          </a:bodyPr>
          <a:lstStyle/>
          <a:p>
            <a:r>
              <a:rPr lang="en-US" sz="2800"/>
              <a:t>1.Về đêm, cảnh vật </a:t>
            </a:r>
          </a:p>
        </p:txBody>
      </p:sp>
      <p:sp>
        <p:nvSpPr>
          <p:cNvPr id="5127" name="TextBox 7"/>
          <p:cNvSpPr txBox="1">
            <a:spLocks noChangeArrowheads="1"/>
          </p:cNvSpPr>
          <p:nvPr/>
        </p:nvSpPr>
        <p:spPr bwMode="auto">
          <a:xfrm>
            <a:off x="3657600" y="1905000"/>
            <a:ext cx="2057400" cy="523875"/>
          </a:xfrm>
          <a:prstGeom prst="rect">
            <a:avLst/>
          </a:prstGeom>
          <a:noFill/>
          <a:ln w="9525">
            <a:noFill/>
            <a:miter lim="800000"/>
            <a:headEnd/>
            <a:tailEnd/>
          </a:ln>
        </p:spPr>
        <p:txBody>
          <a:bodyPr>
            <a:spAutoFit/>
          </a:bodyPr>
          <a:lstStyle/>
          <a:p>
            <a:r>
              <a:rPr lang="en-US" sz="2800"/>
              <a:t>thật im lìm.</a:t>
            </a:r>
          </a:p>
        </p:txBody>
      </p:sp>
      <p:sp>
        <p:nvSpPr>
          <p:cNvPr id="8" name="TextBox 7"/>
          <p:cNvSpPr txBox="1">
            <a:spLocks noChangeArrowheads="1"/>
          </p:cNvSpPr>
          <p:nvPr/>
        </p:nvSpPr>
        <p:spPr bwMode="auto">
          <a:xfrm>
            <a:off x="4114800" y="2362200"/>
            <a:ext cx="1219200" cy="400050"/>
          </a:xfrm>
          <a:prstGeom prst="rect">
            <a:avLst/>
          </a:prstGeom>
          <a:noFill/>
          <a:ln w="9525">
            <a:noFill/>
            <a:miter lim="800000"/>
            <a:headEnd/>
            <a:tailEnd/>
          </a:ln>
        </p:spPr>
        <p:txBody>
          <a:bodyPr>
            <a:spAutoFit/>
          </a:bodyPr>
          <a:lstStyle/>
          <a:p>
            <a:r>
              <a:rPr lang="en-US" sz="2000" b="1" i="1">
                <a:solidFill>
                  <a:srgbClr val="FF0000"/>
                </a:solidFill>
              </a:rPr>
              <a:t>Vị ngữ </a:t>
            </a:r>
          </a:p>
        </p:txBody>
      </p:sp>
      <p:sp>
        <p:nvSpPr>
          <p:cNvPr id="9" name="TextBox 7"/>
          <p:cNvSpPr txBox="1">
            <a:spLocks noChangeArrowheads="1"/>
          </p:cNvSpPr>
          <p:nvPr/>
        </p:nvSpPr>
        <p:spPr bwMode="auto">
          <a:xfrm>
            <a:off x="2286000" y="2362200"/>
            <a:ext cx="1447800" cy="400050"/>
          </a:xfrm>
          <a:prstGeom prst="rect">
            <a:avLst/>
          </a:prstGeom>
          <a:noFill/>
          <a:ln w="9525">
            <a:noFill/>
            <a:miter lim="800000"/>
            <a:headEnd/>
            <a:tailEnd/>
          </a:ln>
        </p:spPr>
        <p:txBody>
          <a:bodyPr>
            <a:spAutoFit/>
          </a:bodyPr>
          <a:lstStyle/>
          <a:p>
            <a:r>
              <a:rPr lang="en-US" sz="2000" b="1">
                <a:solidFill>
                  <a:srgbClr val="FF0000"/>
                </a:solidFill>
              </a:rPr>
              <a:t>Chủ ngữ </a:t>
            </a:r>
          </a:p>
        </p:txBody>
      </p:sp>
      <p:sp>
        <p:nvSpPr>
          <p:cNvPr id="5130" name="TextBox 7"/>
          <p:cNvSpPr txBox="1">
            <a:spLocks noChangeArrowheads="1"/>
          </p:cNvSpPr>
          <p:nvPr/>
        </p:nvSpPr>
        <p:spPr bwMode="auto">
          <a:xfrm>
            <a:off x="1600200" y="2819400"/>
            <a:ext cx="7315200" cy="523875"/>
          </a:xfrm>
          <a:prstGeom prst="rect">
            <a:avLst/>
          </a:prstGeom>
          <a:noFill/>
          <a:ln w="9525">
            <a:noFill/>
            <a:miter lim="800000"/>
            <a:headEnd/>
            <a:tailEnd/>
          </a:ln>
        </p:spPr>
        <p:txBody>
          <a:bodyPr>
            <a:spAutoFit/>
          </a:bodyPr>
          <a:lstStyle/>
          <a:p>
            <a:r>
              <a:rPr lang="en-US" sz="2800"/>
              <a:t>thôi vỗ sóng dồn dập vô bờ như hồi chiều. </a:t>
            </a:r>
          </a:p>
        </p:txBody>
      </p:sp>
      <p:sp>
        <p:nvSpPr>
          <p:cNvPr id="5131" name="TextBox 7"/>
          <p:cNvSpPr txBox="1">
            <a:spLocks noChangeArrowheads="1"/>
          </p:cNvSpPr>
          <p:nvPr/>
        </p:nvSpPr>
        <p:spPr bwMode="auto">
          <a:xfrm>
            <a:off x="381000" y="2819400"/>
            <a:ext cx="1524000" cy="523875"/>
          </a:xfrm>
          <a:prstGeom prst="rect">
            <a:avLst/>
          </a:prstGeom>
          <a:noFill/>
          <a:ln w="9525">
            <a:noFill/>
            <a:miter lim="800000"/>
            <a:headEnd/>
            <a:tailEnd/>
          </a:ln>
        </p:spPr>
        <p:txBody>
          <a:bodyPr>
            <a:spAutoFit/>
          </a:bodyPr>
          <a:lstStyle/>
          <a:p>
            <a:r>
              <a:rPr lang="en-US" sz="2800"/>
              <a:t>2.Sông  </a:t>
            </a:r>
          </a:p>
        </p:txBody>
      </p:sp>
      <p:sp>
        <p:nvSpPr>
          <p:cNvPr id="12" name="TextBox 7"/>
          <p:cNvSpPr txBox="1">
            <a:spLocks noChangeArrowheads="1"/>
          </p:cNvSpPr>
          <p:nvPr/>
        </p:nvSpPr>
        <p:spPr bwMode="auto">
          <a:xfrm>
            <a:off x="2286000" y="5029200"/>
            <a:ext cx="1447800" cy="400050"/>
          </a:xfrm>
          <a:prstGeom prst="rect">
            <a:avLst/>
          </a:prstGeom>
          <a:noFill/>
          <a:ln w="9525">
            <a:noFill/>
            <a:miter lim="800000"/>
            <a:headEnd/>
            <a:tailEnd/>
          </a:ln>
        </p:spPr>
        <p:txBody>
          <a:bodyPr>
            <a:spAutoFit/>
          </a:bodyPr>
          <a:lstStyle/>
          <a:p>
            <a:r>
              <a:rPr lang="en-US" sz="2000" b="1">
                <a:solidFill>
                  <a:srgbClr val="FF0000"/>
                </a:solidFill>
              </a:rPr>
              <a:t>Chủ ngữ </a:t>
            </a:r>
          </a:p>
        </p:txBody>
      </p:sp>
      <p:sp>
        <p:nvSpPr>
          <p:cNvPr id="13" name="TextBox 7"/>
          <p:cNvSpPr txBox="1">
            <a:spLocks noChangeArrowheads="1"/>
          </p:cNvSpPr>
          <p:nvPr/>
        </p:nvSpPr>
        <p:spPr bwMode="auto">
          <a:xfrm>
            <a:off x="685800" y="3352800"/>
            <a:ext cx="1447800" cy="400050"/>
          </a:xfrm>
          <a:prstGeom prst="rect">
            <a:avLst/>
          </a:prstGeom>
          <a:noFill/>
          <a:ln w="9525">
            <a:noFill/>
            <a:miter lim="800000"/>
            <a:headEnd/>
            <a:tailEnd/>
          </a:ln>
        </p:spPr>
        <p:txBody>
          <a:bodyPr>
            <a:spAutoFit/>
          </a:bodyPr>
          <a:lstStyle/>
          <a:p>
            <a:r>
              <a:rPr lang="en-US" sz="2000" b="1">
                <a:solidFill>
                  <a:srgbClr val="FF0000"/>
                </a:solidFill>
              </a:rPr>
              <a:t>Chủ ngữ </a:t>
            </a:r>
          </a:p>
        </p:txBody>
      </p:sp>
      <p:sp>
        <p:nvSpPr>
          <p:cNvPr id="14" name="TextBox 7"/>
          <p:cNvSpPr txBox="1">
            <a:spLocks noChangeArrowheads="1"/>
          </p:cNvSpPr>
          <p:nvPr/>
        </p:nvSpPr>
        <p:spPr bwMode="auto">
          <a:xfrm>
            <a:off x="838200" y="4191000"/>
            <a:ext cx="1447800" cy="400050"/>
          </a:xfrm>
          <a:prstGeom prst="rect">
            <a:avLst/>
          </a:prstGeom>
          <a:noFill/>
          <a:ln w="9525">
            <a:noFill/>
            <a:miter lim="800000"/>
            <a:headEnd/>
            <a:tailEnd/>
          </a:ln>
        </p:spPr>
        <p:txBody>
          <a:bodyPr>
            <a:spAutoFit/>
          </a:bodyPr>
          <a:lstStyle/>
          <a:p>
            <a:r>
              <a:rPr lang="en-US" sz="2000" b="1">
                <a:solidFill>
                  <a:srgbClr val="FF0000"/>
                </a:solidFill>
              </a:rPr>
              <a:t>Chủ ngữ </a:t>
            </a:r>
          </a:p>
        </p:txBody>
      </p:sp>
      <p:sp>
        <p:nvSpPr>
          <p:cNvPr id="15" name="TextBox 14"/>
          <p:cNvSpPr txBox="1">
            <a:spLocks noChangeArrowheads="1"/>
          </p:cNvSpPr>
          <p:nvPr/>
        </p:nvSpPr>
        <p:spPr bwMode="auto">
          <a:xfrm>
            <a:off x="4343400" y="3352800"/>
            <a:ext cx="1219200" cy="400050"/>
          </a:xfrm>
          <a:prstGeom prst="rect">
            <a:avLst/>
          </a:prstGeom>
          <a:noFill/>
          <a:ln w="9525">
            <a:noFill/>
            <a:miter lim="800000"/>
            <a:headEnd/>
            <a:tailEnd/>
          </a:ln>
        </p:spPr>
        <p:txBody>
          <a:bodyPr>
            <a:spAutoFit/>
          </a:bodyPr>
          <a:lstStyle/>
          <a:p>
            <a:r>
              <a:rPr lang="en-US" sz="2000" b="1">
                <a:solidFill>
                  <a:srgbClr val="FF0000"/>
                </a:solidFill>
              </a:rPr>
              <a:t>Vị ngữ </a:t>
            </a:r>
          </a:p>
        </p:txBody>
      </p:sp>
      <p:sp>
        <p:nvSpPr>
          <p:cNvPr id="16" name="TextBox 15"/>
          <p:cNvSpPr txBox="1">
            <a:spLocks noChangeArrowheads="1"/>
          </p:cNvSpPr>
          <p:nvPr/>
        </p:nvSpPr>
        <p:spPr bwMode="auto">
          <a:xfrm>
            <a:off x="4038600" y="5029200"/>
            <a:ext cx="1219200" cy="400050"/>
          </a:xfrm>
          <a:prstGeom prst="rect">
            <a:avLst/>
          </a:prstGeom>
          <a:noFill/>
          <a:ln w="9525">
            <a:noFill/>
            <a:miter lim="800000"/>
            <a:headEnd/>
            <a:tailEnd/>
          </a:ln>
        </p:spPr>
        <p:txBody>
          <a:bodyPr>
            <a:spAutoFit/>
          </a:bodyPr>
          <a:lstStyle/>
          <a:p>
            <a:r>
              <a:rPr lang="en-US" sz="2000" b="1">
                <a:solidFill>
                  <a:srgbClr val="FF0000"/>
                </a:solidFill>
              </a:rPr>
              <a:t>Vị ngữ </a:t>
            </a:r>
          </a:p>
        </p:txBody>
      </p:sp>
      <p:sp>
        <p:nvSpPr>
          <p:cNvPr id="17" name="TextBox 16"/>
          <p:cNvSpPr txBox="1">
            <a:spLocks noChangeArrowheads="1"/>
          </p:cNvSpPr>
          <p:nvPr/>
        </p:nvSpPr>
        <p:spPr bwMode="auto">
          <a:xfrm>
            <a:off x="2438400" y="4191000"/>
            <a:ext cx="1219200" cy="400050"/>
          </a:xfrm>
          <a:prstGeom prst="rect">
            <a:avLst/>
          </a:prstGeom>
          <a:noFill/>
          <a:ln w="9525">
            <a:noFill/>
            <a:miter lim="800000"/>
            <a:headEnd/>
            <a:tailEnd/>
          </a:ln>
        </p:spPr>
        <p:txBody>
          <a:bodyPr>
            <a:spAutoFit/>
          </a:bodyPr>
          <a:lstStyle/>
          <a:p>
            <a:r>
              <a:rPr lang="en-US" sz="2000" b="1">
                <a:solidFill>
                  <a:srgbClr val="FF0000"/>
                </a:solidFill>
              </a:rPr>
              <a:t>Vị ngữ </a:t>
            </a:r>
          </a:p>
        </p:txBody>
      </p:sp>
      <p:sp>
        <p:nvSpPr>
          <p:cNvPr id="5138" name="TextBox 7"/>
          <p:cNvSpPr txBox="1">
            <a:spLocks noChangeArrowheads="1"/>
          </p:cNvSpPr>
          <p:nvPr/>
        </p:nvSpPr>
        <p:spPr bwMode="auto">
          <a:xfrm>
            <a:off x="381000" y="3733800"/>
            <a:ext cx="1905000" cy="533400"/>
          </a:xfrm>
          <a:prstGeom prst="rect">
            <a:avLst/>
          </a:prstGeom>
          <a:noFill/>
          <a:ln w="9525">
            <a:noFill/>
            <a:miter lim="800000"/>
            <a:headEnd/>
            <a:tailEnd/>
          </a:ln>
        </p:spPr>
        <p:txBody>
          <a:bodyPr>
            <a:spAutoFit/>
          </a:bodyPr>
          <a:lstStyle/>
          <a:p>
            <a:r>
              <a:rPr lang="en-US" sz="2800"/>
              <a:t>4.Ông Ba  </a:t>
            </a:r>
          </a:p>
        </p:txBody>
      </p:sp>
      <p:sp>
        <p:nvSpPr>
          <p:cNvPr id="5139" name="TextBox 7"/>
          <p:cNvSpPr txBox="1">
            <a:spLocks noChangeArrowheads="1"/>
          </p:cNvSpPr>
          <p:nvPr/>
        </p:nvSpPr>
        <p:spPr bwMode="auto">
          <a:xfrm>
            <a:off x="381000" y="5495925"/>
            <a:ext cx="1524000" cy="523875"/>
          </a:xfrm>
          <a:prstGeom prst="rect">
            <a:avLst/>
          </a:prstGeom>
          <a:noFill/>
          <a:ln w="9525">
            <a:noFill/>
            <a:miter lim="800000"/>
            <a:headEnd/>
            <a:tailEnd/>
          </a:ln>
        </p:spPr>
        <p:txBody>
          <a:bodyPr>
            <a:spAutoFit/>
          </a:bodyPr>
          <a:lstStyle/>
          <a:p>
            <a:r>
              <a:rPr lang="en-US" sz="2800"/>
              <a:t>7.Ông  </a:t>
            </a:r>
          </a:p>
        </p:txBody>
      </p:sp>
      <p:sp>
        <p:nvSpPr>
          <p:cNvPr id="5140" name="TextBox 7"/>
          <p:cNvSpPr txBox="1">
            <a:spLocks noChangeArrowheads="1"/>
          </p:cNvSpPr>
          <p:nvPr/>
        </p:nvSpPr>
        <p:spPr bwMode="auto">
          <a:xfrm>
            <a:off x="2057400" y="3733800"/>
            <a:ext cx="2209800" cy="523875"/>
          </a:xfrm>
          <a:prstGeom prst="rect">
            <a:avLst/>
          </a:prstGeom>
          <a:noFill/>
          <a:ln w="9525">
            <a:noFill/>
            <a:miter lim="800000"/>
            <a:headEnd/>
            <a:tailEnd/>
          </a:ln>
        </p:spPr>
        <p:txBody>
          <a:bodyPr>
            <a:spAutoFit/>
          </a:bodyPr>
          <a:lstStyle/>
          <a:p>
            <a:r>
              <a:rPr lang="en-US" sz="2800"/>
              <a:t>trầm ngâm.  </a:t>
            </a:r>
          </a:p>
        </p:txBody>
      </p:sp>
      <p:sp>
        <p:nvSpPr>
          <p:cNvPr id="5141" name="TextBox 7"/>
          <p:cNvSpPr txBox="1">
            <a:spLocks noChangeArrowheads="1"/>
          </p:cNvSpPr>
          <p:nvPr/>
        </p:nvSpPr>
        <p:spPr bwMode="auto">
          <a:xfrm>
            <a:off x="381000" y="4572000"/>
            <a:ext cx="3810000" cy="523875"/>
          </a:xfrm>
          <a:prstGeom prst="rect">
            <a:avLst/>
          </a:prstGeom>
          <a:noFill/>
          <a:ln w="9525">
            <a:noFill/>
            <a:miter lim="800000"/>
            <a:headEnd/>
            <a:tailEnd/>
          </a:ln>
        </p:spPr>
        <p:txBody>
          <a:bodyPr>
            <a:spAutoFit/>
          </a:bodyPr>
          <a:lstStyle/>
          <a:p>
            <a:r>
              <a:rPr lang="en-US" sz="2800"/>
              <a:t>6.Trái lại, Ông Sáu  </a:t>
            </a:r>
          </a:p>
        </p:txBody>
      </p:sp>
      <p:sp>
        <p:nvSpPr>
          <p:cNvPr id="5142" name="TextBox 7"/>
          <p:cNvSpPr txBox="1">
            <a:spLocks noChangeArrowheads="1"/>
          </p:cNvSpPr>
          <p:nvPr/>
        </p:nvSpPr>
        <p:spPr bwMode="auto">
          <a:xfrm>
            <a:off x="3505200" y="4572000"/>
            <a:ext cx="1905000" cy="523875"/>
          </a:xfrm>
          <a:prstGeom prst="rect">
            <a:avLst/>
          </a:prstGeom>
          <a:noFill/>
          <a:ln w="9525">
            <a:noFill/>
            <a:miter lim="800000"/>
            <a:headEnd/>
            <a:tailEnd/>
          </a:ln>
        </p:spPr>
        <p:txBody>
          <a:bodyPr>
            <a:spAutoFit/>
          </a:bodyPr>
          <a:lstStyle/>
          <a:p>
            <a:r>
              <a:rPr lang="en-US" sz="2800"/>
              <a:t>rất sôi nổi.  </a:t>
            </a:r>
          </a:p>
        </p:txBody>
      </p:sp>
      <p:sp>
        <p:nvSpPr>
          <p:cNvPr id="5143" name="TextBox 7"/>
          <p:cNvSpPr txBox="1">
            <a:spLocks noChangeArrowheads="1"/>
          </p:cNvSpPr>
          <p:nvPr/>
        </p:nvSpPr>
        <p:spPr bwMode="auto">
          <a:xfrm>
            <a:off x="1447800" y="5486400"/>
            <a:ext cx="7315200" cy="523875"/>
          </a:xfrm>
          <a:prstGeom prst="rect">
            <a:avLst/>
          </a:prstGeom>
          <a:noFill/>
          <a:ln w="9525">
            <a:noFill/>
            <a:miter lim="800000"/>
            <a:headEnd/>
            <a:tailEnd/>
          </a:ln>
        </p:spPr>
        <p:txBody>
          <a:bodyPr>
            <a:spAutoFit/>
          </a:bodyPr>
          <a:lstStyle/>
          <a:p>
            <a:r>
              <a:rPr lang="en-US" sz="2800"/>
              <a:t>hệt như Thần Thổ Địa của vùng này. </a:t>
            </a:r>
          </a:p>
        </p:txBody>
      </p:sp>
      <p:sp>
        <p:nvSpPr>
          <p:cNvPr id="26" name="TextBox 7"/>
          <p:cNvSpPr txBox="1">
            <a:spLocks noChangeArrowheads="1"/>
          </p:cNvSpPr>
          <p:nvPr/>
        </p:nvSpPr>
        <p:spPr bwMode="auto">
          <a:xfrm>
            <a:off x="533400" y="6000750"/>
            <a:ext cx="1447800" cy="400050"/>
          </a:xfrm>
          <a:prstGeom prst="rect">
            <a:avLst/>
          </a:prstGeom>
          <a:noFill/>
          <a:ln w="9525">
            <a:noFill/>
            <a:miter lim="800000"/>
            <a:headEnd/>
            <a:tailEnd/>
          </a:ln>
        </p:spPr>
        <p:txBody>
          <a:bodyPr>
            <a:spAutoFit/>
          </a:bodyPr>
          <a:lstStyle/>
          <a:p>
            <a:r>
              <a:rPr lang="en-US" sz="2000" b="1">
                <a:solidFill>
                  <a:srgbClr val="FF0000"/>
                </a:solidFill>
              </a:rPr>
              <a:t>Chủ ngữ </a:t>
            </a:r>
          </a:p>
        </p:txBody>
      </p:sp>
      <p:sp>
        <p:nvSpPr>
          <p:cNvPr id="27" name="TextBox 26"/>
          <p:cNvSpPr txBox="1">
            <a:spLocks noChangeArrowheads="1"/>
          </p:cNvSpPr>
          <p:nvPr/>
        </p:nvSpPr>
        <p:spPr bwMode="auto">
          <a:xfrm>
            <a:off x="3733800" y="5924550"/>
            <a:ext cx="1219200" cy="400050"/>
          </a:xfrm>
          <a:prstGeom prst="rect">
            <a:avLst/>
          </a:prstGeom>
          <a:noFill/>
          <a:ln w="9525">
            <a:noFill/>
            <a:miter lim="800000"/>
            <a:headEnd/>
            <a:tailEnd/>
          </a:ln>
        </p:spPr>
        <p:txBody>
          <a:bodyPr>
            <a:spAutoFit/>
          </a:bodyPr>
          <a:lstStyle/>
          <a:p>
            <a:r>
              <a:rPr lang="en-US" sz="2000" b="1">
                <a:solidFill>
                  <a:srgbClr val="FF0000"/>
                </a:solidFill>
              </a:rPr>
              <a:t>Vị ngữ </a:t>
            </a:r>
          </a:p>
        </p:txBody>
      </p:sp>
      <p:sp>
        <p:nvSpPr>
          <p:cNvPr id="28" name="Line 11"/>
          <p:cNvSpPr>
            <a:spLocks noChangeShapeType="1"/>
          </p:cNvSpPr>
          <p:nvPr/>
        </p:nvSpPr>
        <p:spPr bwMode="auto">
          <a:xfrm flipH="1">
            <a:off x="3581400" y="2057400"/>
            <a:ext cx="76200" cy="304800"/>
          </a:xfrm>
          <a:prstGeom prst="line">
            <a:avLst/>
          </a:prstGeom>
          <a:noFill/>
          <a:ln w="38100">
            <a:solidFill>
              <a:srgbClr val="FF0000"/>
            </a:solidFill>
            <a:round/>
            <a:headEnd/>
            <a:tailEnd/>
          </a:ln>
        </p:spPr>
        <p:txBody>
          <a:bodyPr/>
          <a:lstStyle/>
          <a:p>
            <a:endParaRPr lang="en-US"/>
          </a:p>
        </p:txBody>
      </p:sp>
      <p:sp>
        <p:nvSpPr>
          <p:cNvPr id="29" name="Line 11"/>
          <p:cNvSpPr>
            <a:spLocks noChangeShapeType="1"/>
          </p:cNvSpPr>
          <p:nvPr/>
        </p:nvSpPr>
        <p:spPr bwMode="auto">
          <a:xfrm flipH="1">
            <a:off x="1600200" y="2971800"/>
            <a:ext cx="76200" cy="304800"/>
          </a:xfrm>
          <a:prstGeom prst="line">
            <a:avLst/>
          </a:prstGeom>
          <a:noFill/>
          <a:ln w="38100">
            <a:solidFill>
              <a:srgbClr val="FF0000"/>
            </a:solidFill>
            <a:round/>
            <a:headEnd/>
            <a:tailEnd/>
          </a:ln>
        </p:spPr>
        <p:txBody>
          <a:bodyPr/>
          <a:lstStyle/>
          <a:p>
            <a:endParaRPr lang="en-US"/>
          </a:p>
        </p:txBody>
      </p:sp>
      <p:sp>
        <p:nvSpPr>
          <p:cNvPr id="30" name="Line 11"/>
          <p:cNvSpPr>
            <a:spLocks noChangeShapeType="1"/>
          </p:cNvSpPr>
          <p:nvPr/>
        </p:nvSpPr>
        <p:spPr bwMode="auto">
          <a:xfrm flipH="1">
            <a:off x="1981200" y="3886200"/>
            <a:ext cx="76200" cy="304800"/>
          </a:xfrm>
          <a:prstGeom prst="line">
            <a:avLst/>
          </a:prstGeom>
          <a:noFill/>
          <a:ln w="38100">
            <a:solidFill>
              <a:srgbClr val="FF0000"/>
            </a:solidFill>
            <a:round/>
            <a:headEnd/>
            <a:tailEnd/>
          </a:ln>
        </p:spPr>
        <p:txBody>
          <a:bodyPr/>
          <a:lstStyle/>
          <a:p>
            <a:endParaRPr lang="en-US"/>
          </a:p>
        </p:txBody>
      </p:sp>
      <p:sp>
        <p:nvSpPr>
          <p:cNvPr id="31" name="Line 11"/>
          <p:cNvSpPr>
            <a:spLocks noChangeShapeType="1"/>
          </p:cNvSpPr>
          <p:nvPr/>
        </p:nvSpPr>
        <p:spPr bwMode="auto">
          <a:xfrm flipH="1">
            <a:off x="3429000" y="4724400"/>
            <a:ext cx="76200" cy="304800"/>
          </a:xfrm>
          <a:prstGeom prst="line">
            <a:avLst/>
          </a:prstGeom>
          <a:noFill/>
          <a:ln w="38100">
            <a:solidFill>
              <a:srgbClr val="FF0000"/>
            </a:solidFill>
            <a:round/>
            <a:headEnd/>
            <a:tailEnd/>
          </a:ln>
        </p:spPr>
        <p:txBody>
          <a:bodyPr/>
          <a:lstStyle/>
          <a:p>
            <a:endParaRPr lang="en-US"/>
          </a:p>
        </p:txBody>
      </p:sp>
      <p:sp>
        <p:nvSpPr>
          <p:cNvPr id="32" name="Line 11"/>
          <p:cNvSpPr>
            <a:spLocks noChangeShapeType="1"/>
          </p:cNvSpPr>
          <p:nvPr/>
        </p:nvSpPr>
        <p:spPr bwMode="auto">
          <a:xfrm flipH="1">
            <a:off x="1447800" y="5638800"/>
            <a:ext cx="76200" cy="304800"/>
          </a:xfrm>
          <a:prstGeom prst="line">
            <a:avLst/>
          </a:prstGeom>
          <a:noFill/>
          <a:ln w="38100">
            <a:solidFill>
              <a:srgbClr val="FF0000"/>
            </a:solidFill>
            <a:round/>
            <a:headEnd/>
            <a:tailEnd/>
          </a:ln>
        </p:spPr>
        <p:txBody>
          <a:bodyPr/>
          <a:lstStyle/>
          <a:p>
            <a:endParaRPr lang="en-US"/>
          </a:p>
        </p:txBody>
      </p:sp>
      <p:sp>
        <p:nvSpPr>
          <p:cNvPr id="33" name="Line 14"/>
          <p:cNvSpPr>
            <a:spLocks noChangeShapeType="1"/>
          </p:cNvSpPr>
          <p:nvPr/>
        </p:nvSpPr>
        <p:spPr bwMode="auto">
          <a:xfrm>
            <a:off x="2286000" y="2362200"/>
            <a:ext cx="1219200" cy="0"/>
          </a:xfrm>
          <a:prstGeom prst="line">
            <a:avLst/>
          </a:prstGeom>
          <a:noFill/>
          <a:ln w="38100">
            <a:solidFill>
              <a:srgbClr val="FF0000"/>
            </a:solidFill>
            <a:round/>
            <a:headEnd/>
            <a:tailEnd/>
          </a:ln>
        </p:spPr>
        <p:txBody>
          <a:bodyPr/>
          <a:lstStyle/>
          <a:p>
            <a:endParaRPr lang="en-US"/>
          </a:p>
        </p:txBody>
      </p:sp>
      <p:sp>
        <p:nvSpPr>
          <p:cNvPr id="35" name="Line 15"/>
          <p:cNvSpPr>
            <a:spLocks noChangeShapeType="1"/>
          </p:cNvSpPr>
          <p:nvPr/>
        </p:nvSpPr>
        <p:spPr bwMode="auto">
          <a:xfrm>
            <a:off x="3810000" y="2362200"/>
            <a:ext cx="1752600" cy="0"/>
          </a:xfrm>
          <a:prstGeom prst="line">
            <a:avLst/>
          </a:prstGeom>
          <a:noFill/>
          <a:ln w="38100">
            <a:solidFill>
              <a:srgbClr val="FF0000"/>
            </a:solidFill>
            <a:round/>
            <a:headEnd/>
            <a:tailEnd/>
          </a:ln>
        </p:spPr>
        <p:txBody>
          <a:bodyPr/>
          <a:lstStyle/>
          <a:p>
            <a:endParaRPr lang="en-US"/>
          </a:p>
        </p:txBody>
      </p:sp>
      <p:sp>
        <p:nvSpPr>
          <p:cNvPr id="36" name="Line 19"/>
          <p:cNvSpPr>
            <a:spLocks noChangeShapeType="1"/>
          </p:cNvSpPr>
          <p:nvPr/>
        </p:nvSpPr>
        <p:spPr bwMode="auto">
          <a:xfrm flipV="1">
            <a:off x="1676400" y="3306763"/>
            <a:ext cx="6705600" cy="46037"/>
          </a:xfrm>
          <a:prstGeom prst="line">
            <a:avLst/>
          </a:prstGeom>
          <a:noFill/>
          <a:ln w="38100">
            <a:solidFill>
              <a:srgbClr val="FF0000"/>
            </a:solidFill>
            <a:round/>
            <a:headEnd/>
            <a:tailEnd/>
          </a:ln>
        </p:spPr>
        <p:txBody>
          <a:bodyPr/>
          <a:lstStyle/>
          <a:p>
            <a:endParaRPr lang="en-US"/>
          </a:p>
        </p:txBody>
      </p:sp>
      <p:sp>
        <p:nvSpPr>
          <p:cNvPr id="38" name="Line 38"/>
          <p:cNvSpPr>
            <a:spLocks noChangeShapeType="1"/>
          </p:cNvSpPr>
          <p:nvPr/>
        </p:nvSpPr>
        <p:spPr bwMode="auto">
          <a:xfrm>
            <a:off x="762000" y="3352800"/>
            <a:ext cx="838200" cy="0"/>
          </a:xfrm>
          <a:prstGeom prst="line">
            <a:avLst/>
          </a:prstGeom>
          <a:noFill/>
          <a:ln w="38100">
            <a:solidFill>
              <a:srgbClr val="FF0000"/>
            </a:solidFill>
            <a:round/>
            <a:headEnd/>
            <a:tailEnd/>
          </a:ln>
        </p:spPr>
        <p:txBody>
          <a:bodyPr/>
          <a:lstStyle/>
          <a:p>
            <a:endParaRPr lang="en-US"/>
          </a:p>
        </p:txBody>
      </p:sp>
      <p:sp>
        <p:nvSpPr>
          <p:cNvPr id="41" name="Line 16"/>
          <p:cNvSpPr>
            <a:spLocks noChangeShapeType="1"/>
          </p:cNvSpPr>
          <p:nvPr/>
        </p:nvSpPr>
        <p:spPr bwMode="auto">
          <a:xfrm>
            <a:off x="762000" y="4191000"/>
            <a:ext cx="1143000" cy="0"/>
          </a:xfrm>
          <a:prstGeom prst="line">
            <a:avLst/>
          </a:prstGeom>
          <a:noFill/>
          <a:ln w="38100">
            <a:solidFill>
              <a:srgbClr val="FF0000"/>
            </a:solidFill>
            <a:round/>
            <a:headEnd/>
            <a:tailEnd/>
          </a:ln>
        </p:spPr>
        <p:txBody>
          <a:bodyPr/>
          <a:lstStyle/>
          <a:p>
            <a:endParaRPr lang="en-US"/>
          </a:p>
        </p:txBody>
      </p:sp>
      <p:sp>
        <p:nvSpPr>
          <p:cNvPr id="42" name="Line 16"/>
          <p:cNvSpPr>
            <a:spLocks noChangeShapeType="1"/>
          </p:cNvSpPr>
          <p:nvPr/>
        </p:nvSpPr>
        <p:spPr bwMode="auto">
          <a:xfrm>
            <a:off x="2133600" y="5029200"/>
            <a:ext cx="1143000" cy="0"/>
          </a:xfrm>
          <a:prstGeom prst="line">
            <a:avLst/>
          </a:prstGeom>
          <a:noFill/>
          <a:ln w="38100">
            <a:solidFill>
              <a:srgbClr val="FF0000"/>
            </a:solidFill>
            <a:round/>
            <a:headEnd/>
            <a:tailEnd/>
          </a:ln>
        </p:spPr>
        <p:txBody>
          <a:bodyPr/>
          <a:lstStyle/>
          <a:p>
            <a:endParaRPr lang="en-US"/>
          </a:p>
        </p:txBody>
      </p:sp>
      <p:sp>
        <p:nvSpPr>
          <p:cNvPr id="43" name="Line 20"/>
          <p:cNvSpPr>
            <a:spLocks noChangeShapeType="1"/>
          </p:cNvSpPr>
          <p:nvPr/>
        </p:nvSpPr>
        <p:spPr bwMode="auto">
          <a:xfrm flipV="1">
            <a:off x="3505200" y="4999038"/>
            <a:ext cx="1600200" cy="46037"/>
          </a:xfrm>
          <a:prstGeom prst="line">
            <a:avLst/>
          </a:prstGeom>
          <a:noFill/>
          <a:ln w="38100">
            <a:solidFill>
              <a:srgbClr val="FF0000"/>
            </a:solidFill>
            <a:round/>
            <a:headEnd/>
            <a:tailEnd/>
          </a:ln>
        </p:spPr>
        <p:txBody>
          <a:bodyPr/>
          <a:lstStyle/>
          <a:p>
            <a:endParaRPr lang="en-US"/>
          </a:p>
        </p:txBody>
      </p:sp>
      <p:sp>
        <p:nvSpPr>
          <p:cNvPr id="44" name="Line 20"/>
          <p:cNvSpPr>
            <a:spLocks noChangeShapeType="1"/>
          </p:cNvSpPr>
          <p:nvPr/>
        </p:nvSpPr>
        <p:spPr bwMode="auto">
          <a:xfrm>
            <a:off x="2209800" y="4191000"/>
            <a:ext cx="1752600" cy="0"/>
          </a:xfrm>
          <a:prstGeom prst="line">
            <a:avLst/>
          </a:prstGeom>
          <a:noFill/>
          <a:ln w="38100">
            <a:solidFill>
              <a:srgbClr val="FF0000"/>
            </a:solidFill>
            <a:round/>
            <a:headEnd/>
            <a:tailEnd/>
          </a:ln>
        </p:spPr>
        <p:txBody>
          <a:bodyPr/>
          <a:lstStyle/>
          <a:p>
            <a:endParaRPr lang="en-US"/>
          </a:p>
        </p:txBody>
      </p:sp>
      <p:sp>
        <p:nvSpPr>
          <p:cNvPr id="45" name="Line 18"/>
          <p:cNvSpPr>
            <a:spLocks noChangeShapeType="1"/>
          </p:cNvSpPr>
          <p:nvPr/>
        </p:nvSpPr>
        <p:spPr bwMode="auto">
          <a:xfrm>
            <a:off x="762000" y="5943600"/>
            <a:ext cx="609600" cy="0"/>
          </a:xfrm>
          <a:prstGeom prst="line">
            <a:avLst/>
          </a:prstGeom>
          <a:noFill/>
          <a:ln w="38100">
            <a:solidFill>
              <a:srgbClr val="FF0000"/>
            </a:solidFill>
            <a:round/>
            <a:headEnd/>
            <a:tailEnd/>
          </a:ln>
        </p:spPr>
        <p:txBody>
          <a:bodyPr/>
          <a:lstStyle/>
          <a:p>
            <a:endParaRPr lang="en-US"/>
          </a:p>
        </p:txBody>
      </p:sp>
      <p:sp>
        <p:nvSpPr>
          <p:cNvPr id="46" name="Line 21"/>
          <p:cNvSpPr>
            <a:spLocks noChangeShapeType="1"/>
          </p:cNvSpPr>
          <p:nvPr/>
        </p:nvSpPr>
        <p:spPr bwMode="auto">
          <a:xfrm flipV="1">
            <a:off x="1600200" y="5897563"/>
            <a:ext cx="5638800" cy="46037"/>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p:cTn id="7" dur="1000" fill="hold"/>
                                        <p:tgtEl>
                                          <p:spTgt spid="5125"/>
                                        </p:tgtEl>
                                        <p:attrNameLst>
                                          <p:attrName>ppt_x</p:attrName>
                                        </p:attrNameLst>
                                      </p:cBhvr>
                                      <p:tavLst>
                                        <p:tav tm="0">
                                          <p:val>
                                            <p:strVal val="#ppt_x-.2"/>
                                          </p:val>
                                        </p:tav>
                                        <p:tav tm="100000">
                                          <p:val>
                                            <p:strVal val="#ppt_x"/>
                                          </p:val>
                                        </p:tav>
                                      </p:tavLst>
                                    </p:anim>
                                    <p:anim calcmode="lin" valueType="num">
                                      <p:cBhvr>
                                        <p:cTn id="8" dur="1000" fill="hold"/>
                                        <p:tgtEl>
                                          <p:spTgt spid="512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1000" fill="hold"/>
                                        <p:tgtEl>
                                          <p:spTgt spid="35"/>
                                        </p:tgtEl>
                                        <p:attrNameLst>
                                          <p:attrName>ppt_x</p:attrName>
                                        </p:attrNameLst>
                                      </p:cBhvr>
                                      <p:tavLst>
                                        <p:tav tm="0">
                                          <p:val>
                                            <p:strVal val="#ppt_x-.2"/>
                                          </p:val>
                                        </p:tav>
                                        <p:tav tm="100000">
                                          <p:val>
                                            <p:strVal val="#ppt_x"/>
                                          </p:val>
                                        </p:tav>
                                      </p:tavLst>
                                    </p:anim>
                                    <p:anim calcmode="lin" valueType="num">
                                      <p:cBhvr>
                                        <p:cTn id="15"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5"/>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ppt_x</p:attrName>
                                        </p:attrNameLst>
                                      </p:cBhvr>
                                      <p:tavLst>
                                        <p:tav tm="0">
                                          <p:val>
                                            <p:strVal val="#ppt_x-.2"/>
                                          </p:val>
                                        </p:tav>
                                        <p:tav tm="100000">
                                          <p:val>
                                            <p:strVal val="#ppt_x"/>
                                          </p:val>
                                        </p:tav>
                                      </p:tavLst>
                                    </p:anim>
                                    <p:anim calcmode="lin" valueType="num">
                                      <p:cBhvr>
                                        <p:cTn id="20"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3"/>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1000" fill="hold"/>
                                        <p:tgtEl>
                                          <p:spTgt spid="28"/>
                                        </p:tgtEl>
                                        <p:attrNameLst>
                                          <p:attrName>ppt_x</p:attrName>
                                        </p:attrNameLst>
                                      </p:cBhvr>
                                      <p:tavLst>
                                        <p:tav tm="0">
                                          <p:val>
                                            <p:strVal val="#ppt_x-.2"/>
                                          </p:val>
                                        </p:tav>
                                        <p:tav tm="100000">
                                          <p:val>
                                            <p:strVal val="#ppt_x"/>
                                          </p:val>
                                        </p:tav>
                                      </p:tavLst>
                                    </p:anim>
                                    <p:anim calcmode="lin" valueType="num">
                                      <p:cBhvr>
                                        <p:cTn id="25"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8"/>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ppt_x</p:attrName>
                                        </p:attrNameLst>
                                      </p:cBhvr>
                                      <p:tavLst>
                                        <p:tav tm="0">
                                          <p:val>
                                            <p:strVal val="#ppt_x-.2"/>
                                          </p:val>
                                        </p:tav>
                                        <p:tav tm="100000">
                                          <p:val>
                                            <p:strVal val="#ppt_x"/>
                                          </p:val>
                                        </p:tav>
                                      </p:tavLst>
                                    </p:anim>
                                    <p:anim calcmode="lin" valueType="num">
                                      <p:cBhvr>
                                        <p:cTn id="3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1" dur="1000"/>
                                        <p:tgtEl>
                                          <p:spTgt spid="9"/>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ppt_x</p:attrName>
                                        </p:attrNameLst>
                                      </p:cBhvr>
                                      <p:tavLst>
                                        <p:tav tm="0">
                                          <p:val>
                                            <p:strVal val="#ppt_x-.2"/>
                                          </p:val>
                                        </p:tav>
                                        <p:tav tm="100000">
                                          <p:val>
                                            <p:strVal val="#ppt_x"/>
                                          </p:val>
                                        </p:tav>
                                      </p:tavLst>
                                    </p:anim>
                                    <p:anim calcmode="lin" valueType="num">
                                      <p:cBhvr>
                                        <p:cTn id="3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ppt_x</p:attrName>
                                        </p:attrNameLst>
                                      </p:cBhvr>
                                      <p:tavLst>
                                        <p:tav tm="0">
                                          <p:val>
                                            <p:strVal val="#ppt_x-.2"/>
                                          </p:val>
                                        </p:tav>
                                        <p:tav tm="100000">
                                          <p:val>
                                            <p:strVal val="#ppt_x"/>
                                          </p:val>
                                        </p:tav>
                                      </p:tavLst>
                                    </p:anim>
                                    <p:anim calcmode="lin" valueType="num">
                                      <p:cBhvr>
                                        <p:cTn id="42"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43" dur="1000"/>
                                        <p:tgtEl>
                                          <p:spTgt spid="38"/>
                                        </p:tgtEl>
                                      </p:cBhvr>
                                    </p:animEffect>
                                  </p:childTnLst>
                                </p:cTn>
                              </p:par>
                              <p:par>
                                <p:cTn id="44" presetID="29"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1000" fill="hold"/>
                                        <p:tgtEl>
                                          <p:spTgt spid="36"/>
                                        </p:tgtEl>
                                        <p:attrNameLst>
                                          <p:attrName>ppt_x</p:attrName>
                                        </p:attrNameLst>
                                      </p:cBhvr>
                                      <p:tavLst>
                                        <p:tav tm="0">
                                          <p:val>
                                            <p:strVal val="#ppt_x-.2"/>
                                          </p:val>
                                        </p:tav>
                                        <p:tav tm="100000">
                                          <p:val>
                                            <p:strVal val="#ppt_x"/>
                                          </p:val>
                                        </p:tav>
                                      </p:tavLst>
                                    </p:anim>
                                    <p:anim calcmode="lin" valueType="num">
                                      <p:cBhvr>
                                        <p:cTn id="47"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6"/>
                                        </p:tgtEl>
                                      </p:cBhvr>
                                    </p:animEffect>
                                  </p:childTnLst>
                                </p:cTn>
                              </p:par>
                              <p:par>
                                <p:cTn id="49" presetID="29"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1000" fill="hold"/>
                                        <p:tgtEl>
                                          <p:spTgt spid="29"/>
                                        </p:tgtEl>
                                        <p:attrNameLst>
                                          <p:attrName>ppt_x</p:attrName>
                                        </p:attrNameLst>
                                      </p:cBhvr>
                                      <p:tavLst>
                                        <p:tav tm="0">
                                          <p:val>
                                            <p:strVal val="#ppt_x-.2"/>
                                          </p:val>
                                        </p:tav>
                                        <p:tav tm="100000">
                                          <p:val>
                                            <p:strVal val="#ppt_x"/>
                                          </p:val>
                                        </p:tav>
                                      </p:tavLst>
                                    </p:anim>
                                    <p:anim calcmode="lin" valueType="num">
                                      <p:cBhvr>
                                        <p:cTn id="52"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53" dur="1000"/>
                                        <p:tgtEl>
                                          <p:spTgt spid="29"/>
                                        </p:tgtEl>
                                      </p:cBhvr>
                                    </p:animEffect>
                                  </p:childTnLst>
                                </p:cTn>
                              </p:par>
                              <p:par>
                                <p:cTn id="54" presetID="29"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ppt_x</p:attrName>
                                        </p:attrNameLst>
                                      </p:cBhvr>
                                      <p:tavLst>
                                        <p:tav tm="0">
                                          <p:val>
                                            <p:strVal val="#ppt_x-.2"/>
                                          </p:val>
                                        </p:tav>
                                        <p:tav tm="100000">
                                          <p:val>
                                            <p:strVal val="#ppt_x"/>
                                          </p:val>
                                        </p:tav>
                                      </p:tavLst>
                                    </p:anim>
                                    <p:anim calcmode="lin" valueType="num">
                                      <p:cBhvr>
                                        <p:cTn id="5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3"/>
                                        </p:tgtEl>
                                      </p:cBhvr>
                                    </p:animEffect>
                                  </p:childTnLst>
                                </p:cTn>
                              </p:par>
                              <p:par>
                                <p:cTn id="59" presetID="29"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1000" fill="hold"/>
                                        <p:tgtEl>
                                          <p:spTgt spid="15"/>
                                        </p:tgtEl>
                                        <p:attrNameLst>
                                          <p:attrName>ppt_x</p:attrName>
                                        </p:attrNameLst>
                                      </p:cBhvr>
                                      <p:tavLst>
                                        <p:tav tm="0">
                                          <p:val>
                                            <p:strVal val="#ppt_x-.2"/>
                                          </p:val>
                                        </p:tav>
                                        <p:tav tm="100000">
                                          <p:val>
                                            <p:strVal val="#ppt_x"/>
                                          </p:val>
                                        </p:tav>
                                      </p:tavLst>
                                    </p:anim>
                                    <p:anim calcmode="lin" valueType="num">
                                      <p:cBhvr>
                                        <p:cTn id="6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p:cTn id="68" dur="1000" fill="hold"/>
                                        <p:tgtEl>
                                          <p:spTgt spid="41"/>
                                        </p:tgtEl>
                                        <p:attrNameLst>
                                          <p:attrName>ppt_x</p:attrName>
                                        </p:attrNameLst>
                                      </p:cBhvr>
                                      <p:tavLst>
                                        <p:tav tm="0">
                                          <p:val>
                                            <p:strVal val="#ppt_x-.2"/>
                                          </p:val>
                                        </p:tav>
                                        <p:tav tm="100000">
                                          <p:val>
                                            <p:strVal val="#ppt_x"/>
                                          </p:val>
                                        </p:tav>
                                      </p:tavLst>
                                    </p:anim>
                                    <p:anim calcmode="lin" valueType="num">
                                      <p:cBhvr>
                                        <p:cTn id="69"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70" dur="1000"/>
                                        <p:tgtEl>
                                          <p:spTgt spid="41"/>
                                        </p:tgtEl>
                                      </p:cBhvr>
                                    </p:animEffect>
                                  </p:childTnLst>
                                </p:cTn>
                              </p:par>
                              <p:par>
                                <p:cTn id="71" presetID="29" presetClass="entr" presetSubtype="0"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1000" fill="hold"/>
                                        <p:tgtEl>
                                          <p:spTgt spid="44"/>
                                        </p:tgtEl>
                                        <p:attrNameLst>
                                          <p:attrName>ppt_x</p:attrName>
                                        </p:attrNameLst>
                                      </p:cBhvr>
                                      <p:tavLst>
                                        <p:tav tm="0">
                                          <p:val>
                                            <p:strVal val="#ppt_x-.2"/>
                                          </p:val>
                                        </p:tav>
                                        <p:tav tm="100000">
                                          <p:val>
                                            <p:strVal val="#ppt_x"/>
                                          </p:val>
                                        </p:tav>
                                      </p:tavLst>
                                    </p:anim>
                                    <p:anim calcmode="lin" valueType="num">
                                      <p:cBhvr>
                                        <p:cTn id="74"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75" dur="1000"/>
                                        <p:tgtEl>
                                          <p:spTgt spid="44"/>
                                        </p:tgtEl>
                                      </p:cBhvr>
                                    </p:animEffect>
                                  </p:childTnLst>
                                </p:cTn>
                              </p:par>
                              <p:par>
                                <p:cTn id="76" presetID="29"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1000" fill="hold"/>
                                        <p:tgtEl>
                                          <p:spTgt spid="30"/>
                                        </p:tgtEl>
                                        <p:attrNameLst>
                                          <p:attrName>ppt_x</p:attrName>
                                        </p:attrNameLst>
                                      </p:cBhvr>
                                      <p:tavLst>
                                        <p:tav tm="0">
                                          <p:val>
                                            <p:strVal val="#ppt_x-.2"/>
                                          </p:val>
                                        </p:tav>
                                        <p:tav tm="100000">
                                          <p:val>
                                            <p:strVal val="#ppt_x"/>
                                          </p:val>
                                        </p:tav>
                                      </p:tavLst>
                                    </p:anim>
                                    <p:anim calcmode="lin" valueType="num">
                                      <p:cBhvr>
                                        <p:cTn id="79"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80" dur="1000"/>
                                        <p:tgtEl>
                                          <p:spTgt spid="30"/>
                                        </p:tgtEl>
                                      </p:cBhvr>
                                    </p:animEffect>
                                  </p:childTnLst>
                                </p:cTn>
                              </p:par>
                              <p:par>
                                <p:cTn id="81" presetID="29" presetClass="entr" presetSubtype="0" fill="hold" grpId="0" nodeType="with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1000" fill="hold"/>
                                        <p:tgtEl>
                                          <p:spTgt spid="14"/>
                                        </p:tgtEl>
                                        <p:attrNameLst>
                                          <p:attrName>ppt_x</p:attrName>
                                        </p:attrNameLst>
                                      </p:cBhvr>
                                      <p:tavLst>
                                        <p:tav tm="0">
                                          <p:val>
                                            <p:strVal val="#ppt_x-.2"/>
                                          </p:val>
                                        </p:tav>
                                        <p:tav tm="100000">
                                          <p:val>
                                            <p:strVal val="#ppt_x"/>
                                          </p:val>
                                        </p:tav>
                                      </p:tavLst>
                                    </p:anim>
                                    <p:anim calcmode="lin" valueType="num">
                                      <p:cBhvr>
                                        <p:cTn id="8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85" dur="1000"/>
                                        <p:tgtEl>
                                          <p:spTgt spid="14"/>
                                        </p:tgtEl>
                                      </p:cBhvr>
                                    </p:animEffect>
                                  </p:childTnLst>
                                </p:cTn>
                              </p:par>
                              <p:par>
                                <p:cTn id="86" presetID="29" presetClass="entr" presetSubtype="0" fill="hold" grpId="0" nodeType="with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1000" fill="hold"/>
                                        <p:tgtEl>
                                          <p:spTgt spid="17"/>
                                        </p:tgtEl>
                                        <p:attrNameLst>
                                          <p:attrName>ppt_x</p:attrName>
                                        </p:attrNameLst>
                                      </p:cBhvr>
                                      <p:tavLst>
                                        <p:tav tm="0">
                                          <p:val>
                                            <p:strVal val="#ppt_x-.2"/>
                                          </p:val>
                                        </p:tav>
                                        <p:tav tm="100000">
                                          <p:val>
                                            <p:strVal val="#ppt_x"/>
                                          </p:val>
                                        </p:tav>
                                      </p:tavLst>
                                    </p:anim>
                                    <p:anim calcmode="lin" valueType="num">
                                      <p:cBhvr>
                                        <p:cTn id="89"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0" dur="10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29" presetClass="entr" presetSubtype="0" fill="hold" grpId="0" nodeType="click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p:cTn id="95" dur="1000" fill="hold"/>
                                        <p:tgtEl>
                                          <p:spTgt spid="42"/>
                                        </p:tgtEl>
                                        <p:attrNameLst>
                                          <p:attrName>ppt_x</p:attrName>
                                        </p:attrNameLst>
                                      </p:cBhvr>
                                      <p:tavLst>
                                        <p:tav tm="0">
                                          <p:val>
                                            <p:strVal val="#ppt_x-.2"/>
                                          </p:val>
                                        </p:tav>
                                        <p:tav tm="100000">
                                          <p:val>
                                            <p:strVal val="#ppt_x"/>
                                          </p:val>
                                        </p:tav>
                                      </p:tavLst>
                                    </p:anim>
                                    <p:anim calcmode="lin" valueType="num">
                                      <p:cBhvr>
                                        <p:cTn id="96"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97" dur="1000"/>
                                        <p:tgtEl>
                                          <p:spTgt spid="42"/>
                                        </p:tgtEl>
                                      </p:cBhvr>
                                    </p:animEffect>
                                  </p:childTnLst>
                                </p:cTn>
                              </p:par>
                              <p:par>
                                <p:cTn id="98" presetID="29" presetClass="entr" presetSubtype="0"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 calcmode="lin" valueType="num">
                                      <p:cBhvr>
                                        <p:cTn id="100" dur="1000" fill="hold"/>
                                        <p:tgtEl>
                                          <p:spTgt spid="43"/>
                                        </p:tgtEl>
                                        <p:attrNameLst>
                                          <p:attrName>ppt_x</p:attrName>
                                        </p:attrNameLst>
                                      </p:cBhvr>
                                      <p:tavLst>
                                        <p:tav tm="0">
                                          <p:val>
                                            <p:strVal val="#ppt_x-.2"/>
                                          </p:val>
                                        </p:tav>
                                        <p:tav tm="100000">
                                          <p:val>
                                            <p:strVal val="#ppt_x"/>
                                          </p:val>
                                        </p:tav>
                                      </p:tavLst>
                                    </p:anim>
                                    <p:anim calcmode="lin" valueType="num">
                                      <p:cBhvr>
                                        <p:cTn id="101"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102" dur="1000"/>
                                        <p:tgtEl>
                                          <p:spTgt spid="43"/>
                                        </p:tgtEl>
                                      </p:cBhvr>
                                    </p:animEffect>
                                  </p:childTnLst>
                                </p:cTn>
                              </p:par>
                              <p:par>
                                <p:cTn id="103" presetID="29" presetClass="entr" presetSubtype="0"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 calcmode="lin" valueType="num">
                                      <p:cBhvr>
                                        <p:cTn id="105" dur="1000" fill="hold"/>
                                        <p:tgtEl>
                                          <p:spTgt spid="31"/>
                                        </p:tgtEl>
                                        <p:attrNameLst>
                                          <p:attrName>ppt_x</p:attrName>
                                        </p:attrNameLst>
                                      </p:cBhvr>
                                      <p:tavLst>
                                        <p:tav tm="0">
                                          <p:val>
                                            <p:strVal val="#ppt_x-.2"/>
                                          </p:val>
                                        </p:tav>
                                        <p:tav tm="100000">
                                          <p:val>
                                            <p:strVal val="#ppt_x"/>
                                          </p:val>
                                        </p:tav>
                                      </p:tavLst>
                                    </p:anim>
                                    <p:anim calcmode="lin" valueType="num">
                                      <p:cBhvr>
                                        <p:cTn id="106"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31"/>
                                        </p:tgtEl>
                                      </p:cBhvr>
                                    </p:animEffect>
                                  </p:childTnLst>
                                </p:cTn>
                              </p:par>
                              <p:par>
                                <p:cTn id="108" presetID="29" presetClass="entr" presetSubtype="0" fill="hold" grpId="0" nodeType="withEffect">
                                  <p:stCondLst>
                                    <p:cond delay="0"/>
                                  </p:stCondLst>
                                  <p:childTnLst>
                                    <p:set>
                                      <p:cBhvr>
                                        <p:cTn id="109" dur="1" fill="hold">
                                          <p:stCondLst>
                                            <p:cond delay="0"/>
                                          </p:stCondLst>
                                        </p:cTn>
                                        <p:tgtEl>
                                          <p:spTgt spid="12"/>
                                        </p:tgtEl>
                                        <p:attrNameLst>
                                          <p:attrName>style.visibility</p:attrName>
                                        </p:attrNameLst>
                                      </p:cBhvr>
                                      <p:to>
                                        <p:strVal val="visible"/>
                                      </p:to>
                                    </p:set>
                                    <p:anim calcmode="lin" valueType="num">
                                      <p:cBhvr>
                                        <p:cTn id="110" dur="1000" fill="hold"/>
                                        <p:tgtEl>
                                          <p:spTgt spid="12"/>
                                        </p:tgtEl>
                                        <p:attrNameLst>
                                          <p:attrName>ppt_x</p:attrName>
                                        </p:attrNameLst>
                                      </p:cBhvr>
                                      <p:tavLst>
                                        <p:tav tm="0">
                                          <p:val>
                                            <p:strVal val="#ppt_x-.2"/>
                                          </p:val>
                                        </p:tav>
                                        <p:tav tm="100000">
                                          <p:val>
                                            <p:strVal val="#ppt_x"/>
                                          </p:val>
                                        </p:tav>
                                      </p:tavLst>
                                    </p:anim>
                                    <p:anim calcmode="lin" valueType="num">
                                      <p:cBhvr>
                                        <p:cTn id="11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12" dur="1000"/>
                                        <p:tgtEl>
                                          <p:spTgt spid="12"/>
                                        </p:tgtEl>
                                      </p:cBhvr>
                                    </p:animEffect>
                                  </p:childTnLst>
                                </p:cTn>
                              </p:par>
                              <p:par>
                                <p:cTn id="113" presetID="29" presetClass="entr" presetSubtype="0" fill="hold" grpId="0" nodeType="withEffect">
                                  <p:stCondLst>
                                    <p:cond delay="0"/>
                                  </p:stCondLst>
                                  <p:childTnLst>
                                    <p:set>
                                      <p:cBhvr>
                                        <p:cTn id="114" dur="1" fill="hold">
                                          <p:stCondLst>
                                            <p:cond delay="0"/>
                                          </p:stCondLst>
                                        </p:cTn>
                                        <p:tgtEl>
                                          <p:spTgt spid="16"/>
                                        </p:tgtEl>
                                        <p:attrNameLst>
                                          <p:attrName>style.visibility</p:attrName>
                                        </p:attrNameLst>
                                      </p:cBhvr>
                                      <p:to>
                                        <p:strVal val="visible"/>
                                      </p:to>
                                    </p:set>
                                    <p:anim calcmode="lin" valueType="num">
                                      <p:cBhvr>
                                        <p:cTn id="115" dur="1000" fill="hold"/>
                                        <p:tgtEl>
                                          <p:spTgt spid="16"/>
                                        </p:tgtEl>
                                        <p:attrNameLst>
                                          <p:attrName>ppt_x</p:attrName>
                                        </p:attrNameLst>
                                      </p:cBhvr>
                                      <p:tavLst>
                                        <p:tav tm="0">
                                          <p:val>
                                            <p:strVal val="#ppt_x-.2"/>
                                          </p:val>
                                        </p:tav>
                                        <p:tav tm="100000">
                                          <p:val>
                                            <p:strVal val="#ppt_x"/>
                                          </p:val>
                                        </p:tav>
                                      </p:tavLst>
                                    </p:anim>
                                    <p:anim calcmode="lin" valueType="num">
                                      <p:cBhvr>
                                        <p:cTn id="116"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17" dur="1000"/>
                                        <p:tgtEl>
                                          <p:spTgt spid="16"/>
                                        </p:tgtEl>
                                      </p:cBhvr>
                                    </p:animEffect>
                                  </p:childTnLst>
                                </p:cTn>
                              </p:par>
                            </p:childTnLst>
                          </p:cTn>
                        </p:par>
                      </p:childTnLst>
                    </p:cTn>
                  </p:par>
                  <p:par>
                    <p:cTn id="118" fill="hold">
                      <p:stCondLst>
                        <p:cond delay="indefinite"/>
                      </p:stCondLst>
                      <p:childTnLst>
                        <p:par>
                          <p:cTn id="119" fill="hold">
                            <p:stCondLst>
                              <p:cond delay="0"/>
                            </p:stCondLst>
                            <p:childTnLst>
                              <p:par>
                                <p:cTn id="120" presetID="29" presetClass="entr" presetSubtype="0" fill="hold" grpId="0" nodeType="clickEffect">
                                  <p:stCondLst>
                                    <p:cond delay="0"/>
                                  </p:stCondLst>
                                  <p:childTnLst>
                                    <p:set>
                                      <p:cBhvr>
                                        <p:cTn id="121" dur="1" fill="hold">
                                          <p:stCondLst>
                                            <p:cond delay="0"/>
                                          </p:stCondLst>
                                        </p:cTn>
                                        <p:tgtEl>
                                          <p:spTgt spid="45"/>
                                        </p:tgtEl>
                                        <p:attrNameLst>
                                          <p:attrName>style.visibility</p:attrName>
                                        </p:attrNameLst>
                                      </p:cBhvr>
                                      <p:to>
                                        <p:strVal val="visible"/>
                                      </p:to>
                                    </p:set>
                                    <p:anim calcmode="lin" valueType="num">
                                      <p:cBhvr>
                                        <p:cTn id="122" dur="1000" fill="hold"/>
                                        <p:tgtEl>
                                          <p:spTgt spid="45"/>
                                        </p:tgtEl>
                                        <p:attrNameLst>
                                          <p:attrName>ppt_x</p:attrName>
                                        </p:attrNameLst>
                                      </p:cBhvr>
                                      <p:tavLst>
                                        <p:tav tm="0">
                                          <p:val>
                                            <p:strVal val="#ppt_x-.2"/>
                                          </p:val>
                                        </p:tav>
                                        <p:tav tm="100000">
                                          <p:val>
                                            <p:strVal val="#ppt_x"/>
                                          </p:val>
                                        </p:tav>
                                      </p:tavLst>
                                    </p:anim>
                                    <p:anim calcmode="lin" valueType="num">
                                      <p:cBhvr>
                                        <p:cTn id="123"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124" dur="1000"/>
                                        <p:tgtEl>
                                          <p:spTgt spid="45"/>
                                        </p:tgtEl>
                                      </p:cBhvr>
                                    </p:animEffect>
                                  </p:childTnLst>
                                </p:cTn>
                              </p:par>
                              <p:par>
                                <p:cTn id="125" presetID="29" presetClass="entr" presetSubtype="0"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 calcmode="lin" valueType="num">
                                      <p:cBhvr>
                                        <p:cTn id="127" dur="1000" fill="hold"/>
                                        <p:tgtEl>
                                          <p:spTgt spid="46"/>
                                        </p:tgtEl>
                                        <p:attrNameLst>
                                          <p:attrName>ppt_x</p:attrName>
                                        </p:attrNameLst>
                                      </p:cBhvr>
                                      <p:tavLst>
                                        <p:tav tm="0">
                                          <p:val>
                                            <p:strVal val="#ppt_x-.2"/>
                                          </p:val>
                                        </p:tav>
                                        <p:tav tm="100000">
                                          <p:val>
                                            <p:strVal val="#ppt_x"/>
                                          </p:val>
                                        </p:tav>
                                      </p:tavLst>
                                    </p:anim>
                                    <p:anim calcmode="lin" valueType="num">
                                      <p:cBhvr>
                                        <p:cTn id="128"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129" dur="1000"/>
                                        <p:tgtEl>
                                          <p:spTgt spid="46"/>
                                        </p:tgtEl>
                                      </p:cBhvr>
                                    </p:animEffect>
                                  </p:childTnLst>
                                </p:cTn>
                              </p:par>
                              <p:par>
                                <p:cTn id="130" presetID="29" presetClass="entr" presetSubtype="0" fill="hold" grpId="0" nodeType="withEffect">
                                  <p:stCondLst>
                                    <p:cond delay="0"/>
                                  </p:stCondLst>
                                  <p:childTnLst>
                                    <p:set>
                                      <p:cBhvr>
                                        <p:cTn id="131" dur="1" fill="hold">
                                          <p:stCondLst>
                                            <p:cond delay="0"/>
                                          </p:stCondLst>
                                        </p:cTn>
                                        <p:tgtEl>
                                          <p:spTgt spid="32"/>
                                        </p:tgtEl>
                                        <p:attrNameLst>
                                          <p:attrName>style.visibility</p:attrName>
                                        </p:attrNameLst>
                                      </p:cBhvr>
                                      <p:to>
                                        <p:strVal val="visible"/>
                                      </p:to>
                                    </p:set>
                                    <p:anim calcmode="lin" valueType="num">
                                      <p:cBhvr>
                                        <p:cTn id="132" dur="1000" fill="hold"/>
                                        <p:tgtEl>
                                          <p:spTgt spid="32"/>
                                        </p:tgtEl>
                                        <p:attrNameLst>
                                          <p:attrName>ppt_x</p:attrName>
                                        </p:attrNameLst>
                                      </p:cBhvr>
                                      <p:tavLst>
                                        <p:tav tm="0">
                                          <p:val>
                                            <p:strVal val="#ppt_x-.2"/>
                                          </p:val>
                                        </p:tav>
                                        <p:tav tm="100000">
                                          <p:val>
                                            <p:strVal val="#ppt_x"/>
                                          </p:val>
                                        </p:tav>
                                      </p:tavLst>
                                    </p:anim>
                                    <p:anim calcmode="lin" valueType="num">
                                      <p:cBhvr>
                                        <p:cTn id="133"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134" dur="1000"/>
                                        <p:tgtEl>
                                          <p:spTgt spid="32"/>
                                        </p:tgtEl>
                                      </p:cBhvr>
                                    </p:animEffect>
                                  </p:childTnLst>
                                </p:cTn>
                              </p:par>
                              <p:par>
                                <p:cTn id="135" presetID="29" presetClass="entr" presetSubtype="0" fill="hold" grpId="0" nodeType="withEffect">
                                  <p:stCondLst>
                                    <p:cond delay="0"/>
                                  </p:stCondLst>
                                  <p:childTnLst>
                                    <p:set>
                                      <p:cBhvr>
                                        <p:cTn id="136" dur="1" fill="hold">
                                          <p:stCondLst>
                                            <p:cond delay="0"/>
                                          </p:stCondLst>
                                        </p:cTn>
                                        <p:tgtEl>
                                          <p:spTgt spid="26"/>
                                        </p:tgtEl>
                                        <p:attrNameLst>
                                          <p:attrName>style.visibility</p:attrName>
                                        </p:attrNameLst>
                                      </p:cBhvr>
                                      <p:to>
                                        <p:strVal val="visible"/>
                                      </p:to>
                                    </p:set>
                                    <p:anim calcmode="lin" valueType="num">
                                      <p:cBhvr>
                                        <p:cTn id="137" dur="1000" fill="hold"/>
                                        <p:tgtEl>
                                          <p:spTgt spid="26"/>
                                        </p:tgtEl>
                                        <p:attrNameLst>
                                          <p:attrName>ppt_x</p:attrName>
                                        </p:attrNameLst>
                                      </p:cBhvr>
                                      <p:tavLst>
                                        <p:tav tm="0">
                                          <p:val>
                                            <p:strVal val="#ppt_x-.2"/>
                                          </p:val>
                                        </p:tav>
                                        <p:tav tm="100000">
                                          <p:val>
                                            <p:strVal val="#ppt_x"/>
                                          </p:val>
                                        </p:tav>
                                      </p:tavLst>
                                    </p:anim>
                                    <p:anim calcmode="lin" valueType="num">
                                      <p:cBhvr>
                                        <p:cTn id="138"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39" dur="1000"/>
                                        <p:tgtEl>
                                          <p:spTgt spid="26"/>
                                        </p:tgtEl>
                                      </p:cBhvr>
                                    </p:animEffect>
                                  </p:childTnLst>
                                </p:cTn>
                              </p:par>
                              <p:par>
                                <p:cTn id="140" presetID="29" presetClass="entr" presetSubtype="0" fill="hold" grpId="0" nodeType="withEffect">
                                  <p:stCondLst>
                                    <p:cond delay="0"/>
                                  </p:stCondLst>
                                  <p:childTnLst>
                                    <p:set>
                                      <p:cBhvr>
                                        <p:cTn id="141" dur="1" fill="hold">
                                          <p:stCondLst>
                                            <p:cond delay="0"/>
                                          </p:stCondLst>
                                        </p:cTn>
                                        <p:tgtEl>
                                          <p:spTgt spid="27"/>
                                        </p:tgtEl>
                                        <p:attrNameLst>
                                          <p:attrName>style.visibility</p:attrName>
                                        </p:attrNameLst>
                                      </p:cBhvr>
                                      <p:to>
                                        <p:strVal val="visible"/>
                                      </p:to>
                                    </p:set>
                                    <p:anim calcmode="lin" valueType="num">
                                      <p:cBhvr>
                                        <p:cTn id="142" dur="1000" fill="hold"/>
                                        <p:tgtEl>
                                          <p:spTgt spid="27"/>
                                        </p:tgtEl>
                                        <p:attrNameLst>
                                          <p:attrName>ppt_x</p:attrName>
                                        </p:attrNameLst>
                                      </p:cBhvr>
                                      <p:tavLst>
                                        <p:tav tm="0">
                                          <p:val>
                                            <p:strVal val="#ppt_x-.2"/>
                                          </p:val>
                                        </p:tav>
                                        <p:tav tm="100000">
                                          <p:val>
                                            <p:strVal val="#ppt_x"/>
                                          </p:val>
                                        </p:tav>
                                      </p:tavLst>
                                    </p:anim>
                                    <p:anim calcmode="lin" valueType="num">
                                      <p:cBhvr>
                                        <p:cTn id="143"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4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8" grpId="0"/>
      <p:bldP spid="9" grpId="0"/>
      <p:bldP spid="12" grpId="0"/>
      <p:bldP spid="13" grpId="0"/>
      <p:bldP spid="14" grpId="0"/>
      <p:bldP spid="15" grpId="0"/>
      <p:bldP spid="16" grpId="0"/>
      <p:bldP spid="17" grpId="0"/>
      <p:bldP spid="26" grpId="0"/>
      <p:bldP spid="27" grpId="0"/>
      <p:bldP spid="28" grpId="0" animBg="1"/>
      <p:bldP spid="29" grpId="0" animBg="1"/>
      <p:bldP spid="30" grpId="0" animBg="1"/>
      <p:bldP spid="31" grpId="0" animBg="1"/>
      <p:bldP spid="32" grpId="0" animBg="1"/>
      <p:bldP spid="33" grpId="0" animBg="1"/>
      <p:bldP spid="35" grpId="0" animBg="1"/>
      <p:bldP spid="36" grpId="0" animBg="1"/>
      <p:bldP spid="38" grpId="0" animBg="1"/>
      <p:bldP spid="41" grpId="0" animBg="1"/>
      <p:bldP spid="42" grpId="0" animBg="1"/>
      <p:bldP spid="43" grpId="0" animBg="1"/>
      <p:bldP spid="44" grpId="0" animBg="1"/>
      <p:bldP spid="45" grpId="0"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3"/>
          <p:cNvSpPr txBox="1">
            <a:spLocks noChangeArrowheads="1"/>
          </p:cNvSpPr>
          <p:nvPr/>
        </p:nvSpPr>
        <p:spPr bwMode="auto">
          <a:xfrm>
            <a:off x="0" y="457200"/>
            <a:ext cx="3200400" cy="523875"/>
          </a:xfrm>
          <a:prstGeom prst="rect">
            <a:avLst/>
          </a:prstGeom>
          <a:noFill/>
          <a:ln w="9525">
            <a:noFill/>
            <a:miter lim="800000"/>
            <a:headEnd/>
            <a:tailEnd/>
          </a:ln>
        </p:spPr>
        <p:txBody>
          <a:bodyPr>
            <a:spAutoFit/>
          </a:bodyPr>
          <a:lstStyle/>
          <a:p>
            <a:r>
              <a:rPr lang="en-US" sz="2800" b="1" u="sng">
                <a:solidFill>
                  <a:srgbClr val="6600FF"/>
                </a:solidFill>
                <a:cs typeface="Arial" charset="0"/>
              </a:rPr>
              <a:t>Luyện từ và câu :</a:t>
            </a:r>
          </a:p>
        </p:txBody>
      </p:sp>
      <p:sp>
        <p:nvSpPr>
          <p:cNvPr id="6148" name="TextBox 4"/>
          <p:cNvSpPr txBox="1">
            <a:spLocks noChangeArrowheads="1"/>
          </p:cNvSpPr>
          <p:nvPr/>
        </p:nvSpPr>
        <p:spPr bwMode="auto">
          <a:xfrm>
            <a:off x="2971800" y="457200"/>
            <a:ext cx="5791200" cy="533400"/>
          </a:xfrm>
          <a:prstGeom prst="rect">
            <a:avLst/>
          </a:prstGeom>
          <a:noFill/>
          <a:ln w="9525">
            <a:noFill/>
            <a:miter lim="800000"/>
            <a:headEnd/>
            <a:tailEnd/>
          </a:ln>
        </p:spPr>
        <p:txBody>
          <a:bodyPr>
            <a:spAutoFit/>
          </a:bodyPr>
          <a:lstStyle/>
          <a:p>
            <a:pPr algn="ctr"/>
            <a:r>
              <a:rPr lang="en-US" sz="2800" b="1">
                <a:solidFill>
                  <a:srgbClr val="FF0000"/>
                </a:solidFill>
                <a:cs typeface="Arial" charset="0"/>
              </a:rPr>
              <a:t>Vị ngữ trong câu kể Ai thế nào?</a:t>
            </a:r>
          </a:p>
        </p:txBody>
      </p:sp>
      <p:sp>
        <p:nvSpPr>
          <p:cNvPr id="5125" name="TextBox 6"/>
          <p:cNvSpPr txBox="1">
            <a:spLocks noChangeArrowheads="1"/>
          </p:cNvSpPr>
          <p:nvPr/>
        </p:nvSpPr>
        <p:spPr bwMode="auto">
          <a:xfrm>
            <a:off x="228600" y="1228725"/>
            <a:ext cx="8610600" cy="523875"/>
          </a:xfrm>
          <a:prstGeom prst="rect">
            <a:avLst/>
          </a:prstGeom>
          <a:noFill/>
          <a:ln w="9525">
            <a:noFill/>
            <a:miter lim="800000"/>
            <a:headEnd/>
            <a:tailEnd/>
          </a:ln>
        </p:spPr>
        <p:txBody>
          <a:bodyPr>
            <a:spAutoFit/>
          </a:bodyPr>
          <a:lstStyle/>
          <a:p>
            <a:r>
              <a:rPr lang="en-US" sz="2800" b="1">
                <a:solidFill>
                  <a:srgbClr val="3333FF"/>
                </a:solidFill>
              </a:rPr>
              <a:t> 4.Vị ngữ trong các câu trên biểu thị nội dung gì? </a:t>
            </a:r>
          </a:p>
        </p:txBody>
      </p:sp>
      <p:sp>
        <p:nvSpPr>
          <p:cNvPr id="6150" name="TextBox 7"/>
          <p:cNvSpPr txBox="1">
            <a:spLocks noChangeArrowheads="1"/>
          </p:cNvSpPr>
          <p:nvPr/>
        </p:nvSpPr>
        <p:spPr bwMode="auto">
          <a:xfrm>
            <a:off x="381000" y="1914525"/>
            <a:ext cx="3276600" cy="523875"/>
          </a:xfrm>
          <a:prstGeom prst="rect">
            <a:avLst/>
          </a:prstGeom>
          <a:noFill/>
          <a:ln w="9525">
            <a:noFill/>
            <a:miter lim="800000"/>
            <a:headEnd/>
            <a:tailEnd/>
          </a:ln>
        </p:spPr>
        <p:txBody>
          <a:bodyPr>
            <a:spAutoFit/>
          </a:bodyPr>
          <a:lstStyle/>
          <a:p>
            <a:r>
              <a:rPr lang="en-US" sz="2800"/>
              <a:t>1.Về đêm, cảnh vật </a:t>
            </a:r>
          </a:p>
        </p:txBody>
      </p:sp>
      <p:sp>
        <p:nvSpPr>
          <p:cNvPr id="7" name="TextBox 7"/>
          <p:cNvSpPr txBox="1">
            <a:spLocks noChangeArrowheads="1"/>
          </p:cNvSpPr>
          <p:nvPr/>
        </p:nvSpPr>
        <p:spPr bwMode="auto">
          <a:xfrm>
            <a:off x="3657600" y="1905000"/>
            <a:ext cx="2057400" cy="523875"/>
          </a:xfrm>
          <a:prstGeom prst="rect">
            <a:avLst/>
          </a:prstGeom>
          <a:noFill/>
          <a:ln w="9525">
            <a:noFill/>
            <a:miter lim="800000"/>
            <a:headEnd/>
            <a:tailEnd/>
          </a:ln>
        </p:spPr>
        <p:txBody>
          <a:bodyPr>
            <a:spAutoFit/>
          </a:bodyPr>
          <a:lstStyle/>
          <a:p>
            <a:r>
              <a:rPr lang="en-US" sz="2800"/>
              <a:t>thật im lìm.</a:t>
            </a:r>
          </a:p>
        </p:txBody>
      </p:sp>
      <p:sp>
        <p:nvSpPr>
          <p:cNvPr id="10" name="TextBox 7"/>
          <p:cNvSpPr txBox="1">
            <a:spLocks noChangeArrowheads="1"/>
          </p:cNvSpPr>
          <p:nvPr/>
        </p:nvSpPr>
        <p:spPr bwMode="auto">
          <a:xfrm>
            <a:off x="1600200" y="2819400"/>
            <a:ext cx="7315200" cy="523875"/>
          </a:xfrm>
          <a:prstGeom prst="rect">
            <a:avLst/>
          </a:prstGeom>
          <a:noFill/>
          <a:ln w="9525">
            <a:noFill/>
            <a:miter lim="800000"/>
            <a:headEnd/>
            <a:tailEnd/>
          </a:ln>
        </p:spPr>
        <p:txBody>
          <a:bodyPr>
            <a:spAutoFit/>
          </a:bodyPr>
          <a:lstStyle/>
          <a:p>
            <a:r>
              <a:rPr lang="en-US" sz="2800"/>
              <a:t>thôi vỗ sóng dồn dập vô bờ như hồi chiều. </a:t>
            </a:r>
          </a:p>
        </p:txBody>
      </p:sp>
      <p:sp>
        <p:nvSpPr>
          <p:cNvPr id="6153" name="TextBox 7"/>
          <p:cNvSpPr txBox="1">
            <a:spLocks noChangeArrowheads="1"/>
          </p:cNvSpPr>
          <p:nvPr/>
        </p:nvSpPr>
        <p:spPr bwMode="auto">
          <a:xfrm>
            <a:off x="381000" y="2819400"/>
            <a:ext cx="1524000" cy="523875"/>
          </a:xfrm>
          <a:prstGeom prst="rect">
            <a:avLst/>
          </a:prstGeom>
          <a:noFill/>
          <a:ln w="9525">
            <a:noFill/>
            <a:miter lim="800000"/>
            <a:headEnd/>
            <a:tailEnd/>
          </a:ln>
        </p:spPr>
        <p:txBody>
          <a:bodyPr>
            <a:spAutoFit/>
          </a:bodyPr>
          <a:lstStyle/>
          <a:p>
            <a:r>
              <a:rPr lang="en-US" sz="2800"/>
              <a:t>2.Sông  </a:t>
            </a:r>
          </a:p>
        </p:txBody>
      </p:sp>
      <p:sp>
        <p:nvSpPr>
          <p:cNvPr id="6154" name="TextBox 7"/>
          <p:cNvSpPr txBox="1">
            <a:spLocks noChangeArrowheads="1"/>
          </p:cNvSpPr>
          <p:nvPr/>
        </p:nvSpPr>
        <p:spPr bwMode="auto">
          <a:xfrm>
            <a:off x="381000" y="3810000"/>
            <a:ext cx="1905000" cy="533400"/>
          </a:xfrm>
          <a:prstGeom prst="rect">
            <a:avLst/>
          </a:prstGeom>
          <a:noFill/>
          <a:ln w="9525">
            <a:noFill/>
            <a:miter lim="800000"/>
            <a:headEnd/>
            <a:tailEnd/>
          </a:ln>
        </p:spPr>
        <p:txBody>
          <a:bodyPr>
            <a:spAutoFit/>
          </a:bodyPr>
          <a:lstStyle/>
          <a:p>
            <a:r>
              <a:rPr lang="en-US" sz="2800"/>
              <a:t>4.Ông Ba  </a:t>
            </a:r>
          </a:p>
        </p:txBody>
      </p:sp>
      <p:sp>
        <p:nvSpPr>
          <p:cNvPr id="6155" name="TextBox 7"/>
          <p:cNvSpPr txBox="1">
            <a:spLocks noChangeArrowheads="1"/>
          </p:cNvSpPr>
          <p:nvPr/>
        </p:nvSpPr>
        <p:spPr bwMode="auto">
          <a:xfrm>
            <a:off x="381000" y="5724525"/>
            <a:ext cx="1524000" cy="523875"/>
          </a:xfrm>
          <a:prstGeom prst="rect">
            <a:avLst/>
          </a:prstGeom>
          <a:noFill/>
          <a:ln w="9525">
            <a:noFill/>
            <a:miter lim="800000"/>
            <a:headEnd/>
            <a:tailEnd/>
          </a:ln>
        </p:spPr>
        <p:txBody>
          <a:bodyPr>
            <a:spAutoFit/>
          </a:bodyPr>
          <a:lstStyle/>
          <a:p>
            <a:r>
              <a:rPr lang="en-US" sz="2800"/>
              <a:t>7.Ông  </a:t>
            </a:r>
          </a:p>
        </p:txBody>
      </p:sp>
      <p:sp>
        <p:nvSpPr>
          <p:cNvPr id="20" name="TextBox 7"/>
          <p:cNvSpPr txBox="1">
            <a:spLocks noChangeArrowheads="1"/>
          </p:cNvSpPr>
          <p:nvPr/>
        </p:nvSpPr>
        <p:spPr bwMode="auto">
          <a:xfrm>
            <a:off x="2057400" y="3810000"/>
            <a:ext cx="2209800" cy="523875"/>
          </a:xfrm>
          <a:prstGeom prst="rect">
            <a:avLst/>
          </a:prstGeom>
          <a:noFill/>
          <a:ln w="9525">
            <a:noFill/>
            <a:miter lim="800000"/>
            <a:headEnd/>
            <a:tailEnd/>
          </a:ln>
        </p:spPr>
        <p:txBody>
          <a:bodyPr>
            <a:spAutoFit/>
          </a:bodyPr>
          <a:lstStyle/>
          <a:p>
            <a:r>
              <a:rPr lang="en-US" sz="2800"/>
              <a:t>trầm ngâm.  </a:t>
            </a:r>
          </a:p>
        </p:txBody>
      </p:sp>
      <p:sp>
        <p:nvSpPr>
          <p:cNvPr id="6157" name="TextBox 7"/>
          <p:cNvSpPr txBox="1">
            <a:spLocks noChangeArrowheads="1"/>
          </p:cNvSpPr>
          <p:nvPr/>
        </p:nvSpPr>
        <p:spPr bwMode="auto">
          <a:xfrm>
            <a:off x="381000" y="4733925"/>
            <a:ext cx="3810000" cy="523875"/>
          </a:xfrm>
          <a:prstGeom prst="rect">
            <a:avLst/>
          </a:prstGeom>
          <a:noFill/>
          <a:ln w="9525">
            <a:noFill/>
            <a:miter lim="800000"/>
            <a:headEnd/>
            <a:tailEnd/>
          </a:ln>
        </p:spPr>
        <p:txBody>
          <a:bodyPr>
            <a:spAutoFit/>
          </a:bodyPr>
          <a:lstStyle/>
          <a:p>
            <a:r>
              <a:rPr lang="en-US" sz="2800"/>
              <a:t>6.Trái lại, Ông Sáu  </a:t>
            </a:r>
          </a:p>
        </p:txBody>
      </p:sp>
      <p:sp>
        <p:nvSpPr>
          <p:cNvPr id="22" name="TextBox 7"/>
          <p:cNvSpPr txBox="1">
            <a:spLocks noChangeArrowheads="1"/>
          </p:cNvSpPr>
          <p:nvPr/>
        </p:nvSpPr>
        <p:spPr bwMode="auto">
          <a:xfrm>
            <a:off x="3505200" y="4733925"/>
            <a:ext cx="1905000" cy="523875"/>
          </a:xfrm>
          <a:prstGeom prst="rect">
            <a:avLst/>
          </a:prstGeom>
          <a:noFill/>
          <a:ln w="9525">
            <a:noFill/>
            <a:miter lim="800000"/>
            <a:headEnd/>
            <a:tailEnd/>
          </a:ln>
        </p:spPr>
        <p:txBody>
          <a:bodyPr>
            <a:spAutoFit/>
          </a:bodyPr>
          <a:lstStyle/>
          <a:p>
            <a:r>
              <a:rPr lang="en-US" sz="2800"/>
              <a:t>rất sôi nổi.  </a:t>
            </a:r>
          </a:p>
        </p:txBody>
      </p:sp>
      <p:sp>
        <p:nvSpPr>
          <p:cNvPr id="23" name="TextBox 7"/>
          <p:cNvSpPr txBox="1">
            <a:spLocks noChangeArrowheads="1"/>
          </p:cNvSpPr>
          <p:nvPr/>
        </p:nvSpPr>
        <p:spPr bwMode="auto">
          <a:xfrm>
            <a:off x="1447800" y="5715000"/>
            <a:ext cx="7315200" cy="523875"/>
          </a:xfrm>
          <a:prstGeom prst="rect">
            <a:avLst/>
          </a:prstGeom>
          <a:noFill/>
          <a:ln w="9525">
            <a:noFill/>
            <a:miter lim="800000"/>
            <a:headEnd/>
            <a:tailEnd/>
          </a:ln>
        </p:spPr>
        <p:txBody>
          <a:bodyPr>
            <a:spAutoFit/>
          </a:bodyPr>
          <a:lstStyle/>
          <a:p>
            <a:r>
              <a:rPr lang="en-US" sz="2800"/>
              <a:t>hệt như Thần Thổ Địa của vùng này. </a:t>
            </a:r>
          </a:p>
        </p:txBody>
      </p:sp>
      <p:sp>
        <p:nvSpPr>
          <p:cNvPr id="6160" name="Line 11"/>
          <p:cNvSpPr>
            <a:spLocks noChangeShapeType="1"/>
          </p:cNvSpPr>
          <p:nvPr/>
        </p:nvSpPr>
        <p:spPr bwMode="auto">
          <a:xfrm flipH="1">
            <a:off x="3581400" y="2057400"/>
            <a:ext cx="76200" cy="304800"/>
          </a:xfrm>
          <a:prstGeom prst="line">
            <a:avLst/>
          </a:prstGeom>
          <a:noFill/>
          <a:ln w="38100">
            <a:solidFill>
              <a:srgbClr val="FF0000"/>
            </a:solidFill>
            <a:round/>
            <a:headEnd/>
            <a:tailEnd/>
          </a:ln>
        </p:spPr>
        <p:txBody>
          <a:bodyPr/>
          <a:lstStyle/>
          <a:p>
            <a:endParaRPr lang="en-US"/>
          </a:p>
        </p:txBody>
      </p:sp>
      <p:sp>
        <p:nvSpPr>
          <p:cNvPr id="6161" name="Line 11"/>
          <p:cNvSpPr>
            <a:spLocks noChangeShapeType="1"/>
          </p:cNvSpPr>
          <p:nvPr/>
        </p:nvSpPr>
        <p:spPr bwMode="auto">
          <a:xfrm flipH="1">
            <a:off x="1600200" y="2971800"/>
            <a:ext cx="76200" cy="304800"/>
          </a:xfrm>
          <a:prstGeom prst="line">
            <a:avLst/>
          </a:prstGeom>
          <a:noFill/>
          <a:ln w="38100">
            <a:solidFill>
              <a:srgbClr val="FF0000"/>
            </a:solidFill>
            <a:round/>
            <a:headEnd/>
            <a:tailEnd/>
          </a:ln>
        </p:spPr>
        <p:txBody>
          <a:bodyPr/>
          <a:lstStyle/>
          <a:p>
            <a:endParaRPr lang="en-US"/>
          </a:p>
        </p:txBody>
      </p:sp>
      <p:sp>
        <p:nvSpPr>
          <p:cNvPr id="6162" name="Line 11"/>
          <p:cNvSpPr>
            <a:spLocks noChangeShapeType="1"/>
          </p:cNvSpPr>
          <p:nvPr/>
        </p:nvSpPr>
        <p:spPr bwMode="auto">
          <a:xfrm flipH="1">
            <a:off x="1981200" y="3962400"/>
            <a:ext cx="76200" cy="304800"/>
          </a:xfrm>
          <a:prstGeom prst="line">
            <a:avLst/>
          </a:prstGeom>
          <a:noFill/>
          <a:ln w="38100">
            <a:solidFill>
              <a:srgbClr val="FF0000"/>
            </a:solidFill>
            <a:round/>
            <a:headEnd/>
            <a:tailEnd/>
          </a:ln>
        </p:spPr>
        <p:txBody>
          <a:bodyPr/>
          <a:lstStyle/>
          <a:p>
            <a:endParaRPr lang="en-US"/>
          </a:p>
        </p:txBody>
      </p:sp>
      <p:sp>
        <p:nvSpPr>
          <p:cNvPr id="6163" name="Line 11"/>
          <p:cNvSpPr>
            <a:spLocks noChangeShapeType="1"/>
          </p:cNvSpPr>
          <p:nvPr/>
        </p:nvSpPr>
        <p:spPr bwMode="auto">
          <a:xfrm flipH="1">
            <a:off x="3429000" y="4886325"/>
            <a:ext cx="76200" cy="304800"/>
          </a:xfrm>
          <a:prstGeom prst="line">
            <a:avLst/>
          </a:prstGeom>
          <a:noFill/>
          <a:ln w="38100">
            <a:solidFill>
              <a:srgbClr val="FF0000"/>
            </a:solidFill>
            <a:round/>
            <a:headEnd/>
            <a:tailEnd/>
          </a:ln>
        </p:spPr>
        <p:txBody>
          <a:bodyPr/>
          <a:lstStyle/>
          <a:p>
            <a:endParaRPr lang="en-US"/>
          </a:p>
        </p:txBody>
      </p:sp>
      <p:sp>
        <p:nvSpPr>
          <p:cNvPr id="6164" name="Line 11"/>
          <p:cNvSpPr>
            <a:spLocks noChangeShapeType="1"/>
          </p:cNvSpPr>
          <p:nvPr/>
        </p:nvSpPr>
        <p:spPr bwMode="auto">
          <a:xfrm flipH="1">
            <a:off x="1447800" y="5867400"/>
            <a:ext cx="76200" cy="304800"/>
          </a:xfrm>
          <a:prstGeom prst="line">
            <a:avLst/>
          </a:prstGeom>
          <a:noFill/>
          <a:ln w="38100">
            <a:solidFill>
              <a:srgbClr val="FF0000"/>
            </a:solidFill>
            <a:round/>
            <a:headEnd/>
            <a:tailEnd/>
          </a:ln>
        </p:spPr>
        <p:txBody>
          <a:bodyPr/>
          <a:lstStyle/>
          <a:p>
            <a:endParaRPr lang="en-US"/>
          </a:p>
        </p:txBody>
      </p:sp>
      <p:sp>
        <p:nvSpPr>
          <p:cNvPr id="6165" name="Line 14"/>
          <p:cNvSpPr>
            <a:spLocks noChangeShapeType="1"/>
          </p:cNvSpPr>
          <p:nvPr/>
        </p:nvSpPr>
        <p:spPr bwMode="auto">
          <a:xfrm>
            <a:off x="2209800" y="2362200"/>
            <a:ext cx="1219200" cy="0"/>
          </a:xfrm>
          <a:prstGeom prst="line">
            <a:avLst/>
          </a:prstGeom>
          <a:noFill/>
          <a:ln w="38100">
            <a:solidFill>
              <a:srgbClr val="FF0000"/>
            </a:solidFill>
            <a:round/>
            <a:headEnd/>
            <a:tailEnd/>
          </a:ln>
        </p:spPr>
        <p:txBody>
          <a:bodyPr/>
          <a:lstStyle/>
          <a:p>
            <a:endParaRPr lang="en-US"/>
          </a:p>
        </p:txBody>
      </p:sp>
      <p:sp>
        <p:nvSpPr>
          <p:cNvPr id="6166" name="Line 15"/>
          <p:cNvSpPr>
            <a:spLocks noChangeShapeType="1"/>
          </p:cNvSpPr>
          <p:nvPr/>
        </p:nvSpPr>
        <p:spPr bwMode="auto">
          <a:xfrm>
            <a:off x="4038600" y="2362200"/>
            <a:ext cx="1752600" cy="0"/>
          </a:xfrm>
          <a:prstGeom prst="line">
            <a:avLst/>
          </a:prstGeom>
          <a:noFill/>
          <a:ln w="38100">
            <a:solidFill>
              <a:srgbClr val="FF0000"/>
            </a:solidFill>
            <a:round/>
            <a:headEnd/>
            <a:tailEnd/>
          </a:ln>
        </p:spPr>
        <p:txBody>
          <a:bodyPr/>
          <a:lstStyle/>
          <a:p>
            <a:endParaRPr lang="en-US"/>
          </a:p>
        </p:txBody>
      </p:sp>
      <p:sp>
        <p:nvSpPr>
          <p:cNvPr id="6167" name="Line 19"/>
          <p:cNvSpPr>
            <a:spLocks noChangeShapeType="1"/>
          </p:cNvSpPr>
          <p:nvPr/>
        </p:nvSpPr>
        <p:spPr bwMode="auto">
          <a:xfrm flipV="1">
            <a:off x="1676400" y="3306763"/>
            <a:ext cx="6705600" cy="46037"/>
          </a:xfrm>
          <a:prstGeom prst="line">
            <a:avLst/>
          </a:prstGeom>
          <a:noFill/>
          <a:ln w="38100">
            <a:solidFill>
              <a:srgbClr val="FF0000"/>
            </a:solidFill>
            <a:round/>
            <a:headEnd/>
            <a:tailEnd/>
          </a:ln>
        </p:spPr>
        <p:txBody>
          <a:bodyPr/>
          <a:lstStyle/>
          <a:p>
            <a:endParaRPr lang="en-US"/>
          </a:p>
        </p:txBody>
      </p:sp>
      <p:sp>
        <p:nvSpPr>
          <p:cNvPr id="6168" name="Line 38"/>
          <p:cNvSpPr>
            <a:spLocks noChangeShapeType="1"/>
          </p:cNvSpPr>
          <p:nvPr/>
        </p:nvSpPr>
        <p:spPr bwMode="auto">
          <a:xfrm>
            <a:off x="762000" y="3352800"/>
            <a:ext cx="838200" cy="0"/>
          </a:xfrm>
          <a:prstGeom prst="line">
            <a:avLst/>
          </a:prstGeom>
          <a:noFill/>
          <a:ln w="38100">
            <a:solidFill>
              <a:srgbClr val="FF0000"/>
            </a:solidFill>
            <a:round/>
            <a:headEnd/>
            <a:tailEnd/>
          </a:ln>
        </p:spPr>
        <p:txBody>
          <a:bodyPr/>
          <a:lstStyle/>
          <a:p>
            <a:endParaRPr lang="en-US"/>
          </a:p>
        </p:txBody>
      </p:sp>
      <p:sp>
        <p:nvSpPr>
          <p:cNvPr id="6169" name="Line 16"/>
          <p:cNvSpPr>
            <a:spLocks noChangeShapeType="1"/>
          </p:cNvSpPr>
          <p:nvPr/>
        </p:nvSpPr>
        <p:spPr bwMode="auto">
          <a:xfrm>
            <a:off x="762000" y="4267200"/>
            <a:ext cx="1143000" cy="0"/>
          </a:xfrm>
          <a:prstGeom prst="line">
            <a:avLst/>
          </a:prstGeom>
          <a:noFill/>
          <a:ln w="38100">
            <a:solidFill>
              <a:srgbClr val="FF0000"/>
            </a:solidFill>
            <a:round/>
            <a:headEnd/>
            <a:tailEnd/>
          </a:ln>
        </p:spPr>
        <p:txBody>
          <a:bodyPr/>
          <a:lstStyle/>
          <a:p>
            <a:endParaRPr lang="en-US"/>
          </a:p>
        </p:txBody>
      </p:sp>
      <p:sp>
        <p:nvSpPr>
          <p:cNvPr id="6170" name="Line 16"/>
          <p:cNvSpPr>
            <a:spLocks noChangeShapeType="1"/>
          </p:cNvSpPr>
          <p:nvPr/>
        </p:nvSpPr>
        <p:spPr bwMode="auto">
          <a:xfrm>
            <a:off x="2133600" y="5191125"/>
            <a:ext cx="1143000" cy="0"/>
          </a:xfrm>
          <a:prstGeom prst="line">
            <a:avLst/>
          </a:prstGeom>
          <a:noFill/>
          <a:ln w="38100">
            <a:solidFill>
              <a:srgbClr val="FF0000"/>
            </a:solidFill>
            <a:round/>
            <a:headEnd/>
            <a:tailEnd/>
          </a:ln>
        </p:spPr>
        <p:txBody>
          <a:bodyPr/>
          <a:lstStyle/>
          <a:p>
            <a:endParaRPr lang="en-US"/>
          </a:p>
        </p:txBody>
      </p:sp>
      <p:sp>
        <p:nvSpPr>
          <p:cNvPr id="6171" name="Line 20"/>
          <p:cNvSpPr>
            <a:spLocks noChangeShapeType="1"/>
          </p:cNvSpPr>
          <p:nvPr/>
        </p:nvSpPr>
        <p:spPr bwMode="auto">
          <a:xfrm flipV="1">
            <a:off x="3505200" y="5160963"/>
            <a:ext cx="1600200" cy="46037"/>
          </a:xfrm>
          <a:prstGeom prst="line">
            <a:avLst/>
          </a:prstGeom>
          <a:noFill/>
          <a:ln w="38100">
            <a:solidFill>
              <a:srgbClr val="FF0000"/>
            </a:solidFill>
            <a:round/>
            <a:headEnd/>
            <a:tailEnd/>
          </a:ln>
        </p:spPr>
        <p:txBody>
          <a:bodyPr/>
          <a:lstStyle/>
          <a:p>
            <a:endParaRPr lang="en-US"/>
          </a:p>
        </p:txBody>
      </p:sp>
      <p:sp>
        <p:nvSpPr>
          <p:cNvPr id="6172" name="Line 20"/>
          <p:cNvSpPr>
            <a:spLocks noChangeShapeType="1"/>
          </p:cNvSpPr>
          <p:nvPr/>
        </p:nvSpPr>
        <p:spPr bwMode="auto">
          <a:xfrm>
            <a:off x="2209800" y="4267200"/>
            <a:ext cx="1752600" cy="0"/>
          </a:xfrm>
          <a:prstGeom prst="line">
            <a:avLst/>
          </a:prstGeom>
          <a:noFill/>
          <a:ln w="38100">
            <a:solidFill>
              <a:srgbClr val="FF0000"/>
            </a:solidFill>
            <a:round/>
            <a:headEnd/>
            <a:tailEnd/>
          </a:ln>
        </p:spPr>
        <p:txBody>
          <a:bodyPr/>
          <a:lstStyle/>
          <a:p>
            <a:endParaRPr lang="en-US"/>
          </a:p>
        </p:txBody>
      </p:sp>
      <p:sp>
        <p:nvSpPr>
          <p:cNvPr id="6173" name="Line 18"/>
          <p:cNvSpPr>
            <a:spLocks noChangeShapeType="1"/>
          </p:cNvSpPr>
          <p:nvPr/>
        </p:nvSpPr>
        <p:spPr bwMode="auto">
          <a:xfrm>
            <a:off x="762000" y="6172200"/>
            <a:ext cx="609600" cy="0"/>
          </a:xfrm>
          <a:prstGeom prst="line">
            <a:avLst/>
          </a:prstGeom>
          <a:noFill/>
          <a:ln w="38100">
            <a:solidFill>
              <a:srgbClr val="FF0000"/>
            </a:solidFill>
            <a:round/>
            <a:headEnd/>
            <a:tailEnd/>
          </a:ln>
        </p:spPr>
        <p:txBody>
          <a:bodyPr/>
          <a:lstStyle/>
          <a:p>
            <a:endParaRPr lang="en-US"/>
          </a:p>
        </p:txBody>
      </p:sp>
      <p:sp>
        <p:nvSpPr>
          <p:cNvPr id="6174" name="Line 21"/>
          <p:cNvSpPr>
            <a:spLocks noChangeShapeType="1"/>
          </p:cNvSpPr>
          <p:nvPr/>
        </p:nvSpPr>
        <p:spPr bwMode="auto">
          <a:xfrm flipV="1">
            <a:off x="1600200" y="6127750"/>
            <a:ext cx="5638800" cy="44450"/>
          </a:xfrm>
          <a:prstGeom prst="line">
            <a:avLst/>
          </a:prstGeom>
          <a:noFill/>
          <a:ln w="38100">
            <a:solidFill>
              <a:srgbClr val="FF0000"/>
            </a:solidFill>
            <a:round/>
            <a:headEnd/>
            <a:tailEnd/>
          </a:ln>
        </p:spPr>
        <p:txBody>
          <a:bodyPr/>
          <a:lstStyle/>
          <a:p>
            <a:endParaRPr lang="en-US"/>
          </a:p>
        </p:txBody>
      </p:sp>
      <p:sp>
        <p:nvSpPr>
          <p:cNvPr id="48" name="Text Box 27"/>
          <p:cNvSpPr txBox="1">
            <a:spLocks noChangeArrowheads="1"/>
          </p:cNvSpPr>
          <p:nvPr/>
        </p:nvSpPr>
        <p:spPr bwMode="auto">
          <a:xfrm>
            <a:off x="1524000" y="2362200"/>
            <a:ext cx="4648200" cy="519113"/>
          </a:xfrm>
          <a:prstGeom prst="rect">
            <a:avLst/>
          </a:prstGeom>
          <a:noFill/>
          <a:ln w="9525">
            <a:noFill/>
            <a:miter lim="800000"/>
            <a:headEnd/>
            <a:tailEnd/>
          </a:ln>
        </p:spPr>
        <p:txBody>
          <a:bodyPr>
            <a:spAutoFit/>
          </a:bodyPr>
          <a:lstStyle/>
          <a:p>
            <a:pPr>
              <a:spcBef>
                <a:spcPct val="50000"/>
              </a:spcBef>
            </a:pPr>
            <a:r>
              <a:rPr lang="en-US" sz="2800">
                <a:solidFill>
                  <a:srgbClr val="9900FF"/>
                </a:solidFill>
                <a:latin typeface="Times New Roman" pitchFamily="18" charset="0"/>
              </a:rPr>
              <a:t>Trạng thái của sự vật(cảnh vật)</a:t>
            </a:r>
          </a:p>
        </p:txBody>
      </p:sp>
      <p:sp>
        <p:nvSpPr>
          <p:cNvPr id="49" name="Text Box 28"/>
          <p:cNvSpPr txBox="1">
            <a:spLocks noChangeArrowheads="1"/>
          </p:cNvSpPr>
          <p:nvPr/>
        </p:nvSpPr>
        <p:spPr bwMode="auto">
          <a:xfrm>
            <a:off x="1524000" y="3352800"/>
            <a:ext cx="4419600" cy="519113"/>
          </a:xfrm>
          <a:prstGeom prst="rect">
            <a:avLst/>
          </a:prstGeom>
          <a:noFill/>
          <a:ln w="9525">
            <a:noFill/>
            <a:miter lim="800000"/>
            <a:headEnd/>
            <a:tailEnd/>
          </a:ln>
        </p:spPr>
        <p:txBody>
          <a:bodyPr>
            <a:spAutoFit/>
          </a:bodyPr>
          <a:lstStyle/>
          <a:p>
            <a:pPr>
              <a:spcBef>
                <a:spcPct val="50000"/>
              </a:spcBef>
            </a:pPr>
            <a:r>
              <a:rPr lang="en-US" sz="2800">
                <a:solidFill>
                  <a:srgbClr val="9900FF"/>
                </a:solidFill>
                <a:latin typeface="Times New Roman" pitchFamily="18" charset="0"/>
              </a:rPr>
              <a:t>Trạng thái của sự vật( sông)</a:t>
            </a:r>
          </a:p>
        </p:txBody>
      </p:sp>
      <p:sp>
        <p:nvSpPr>
          <p:cNvPr id="50" name="Text Box 29"/>
          <p:cNvSpPr txBox="1">
            <a:spLocks noChangeArrowheads="1"/>
          </p:cNvSpPr>
          <p:nvPr/>
        </p:nvSpPr>
        <p:spPr bwMode="auto">
          <a:xfrm>
            <a:off x="1524000" y="4267200"/>
            <a:ext cx="4876800" cy="519113"/>
          </a:xfrm>
          <a:prstGeom prst="rect">
            <a:avLst/>
          </a:prstGeom>
          <a:noFill/>
          <a:ln w="9525">
            <a:noFill/>
            <a:miter lim="800000"/>
            <a:headEnd/>
            <a:tailEnd/>
          </a:ln>
        </p:spPr>
        <p:txBody>
          <a:bodyPr>
            <a:spAutoFit/>
          </a:bodyPr>
          <a:lstStyle/>
          <a:p>
            <a:pPr>
              <a:spcBef>
                <a:spcPct val="50000"/>
              </a:spcBef>
            </a:pPr>
            <a:r>
              <a:rPr lang="en-US" sz="2800">
                <a:solidFill>
                  <a:srgbClr val="9900FF"/>
                </a:solidFill>
                <a:latin typeface="Times New Roman" pitchFamily="18" charset="0"/>
              </a:rPr>
              <a:t>Trạng thái của người</a:t>
            </a:r>
            <a:r>
              <a:rPr lang="en-US"/>
              <a:t> </a:t>
            </a:r>
            <a:r>
              <a:rPr lang="en-US" sz="2800">
                <a:solidFill>
                  <a:srgbClr val="9900FF"/>
                </a:solidFill>
                <a:latin typeface="Times New Roman" pitchFamily="18" charset="0"/>
              </a:rPr>
              <a:t>(ông Ba)</a:t>
            </a:r>
          </a:p>
        </p:txBody>
      </p:sp>
      <p:sp>
        <p:nvSpPr>
          <p:cNvPr id="51" name="Text Box 30"/>
          <p:cNvSpPr txBox="1">
            <a:spLocks noChangeArrowheads="1"/>
          </p:cNvSpPr>
          <p:nvPr/>
        </p:nvSpPr>
        <p:spPr bwMode="auto">
          <a:xfrm>
            <a:off x="1600200" y="5181600"/>
            <a:ext cx="4876800" cy="519113"/>
          </a:xfrm>
          <a:prstGeom prst="rect">
            <a:avLst/>
          </a:prstGeom>
          <a:noFill/>
          <a:ln w="9525">
            <a:noFill/>
            <a:miter lim="800000"/>
            <a:headEnd/>
            <a:tailEnd/>
          </a:ln>
        </p:spPr>
        <p:txBody>
          <a:bodyPr>
            <a:spAutoFit/>
          </a:bodyPr>
          <a:lstStyle/>
          <a:p>
            <a:pPr>
              <a:spcBef>
                <a:spcPct val="50000"/>
              </a:spcBef>
            </a:pPr>
            <a:r>
              <a:rPr lang="en-US" sz="2800">
                <a:solidFill>
                  <a:srgbClr val="9900FF"/>
                </a:solidFill>
                <a:latin typeface="Times New Roman" pitchFamily="18" charset="0"/>
              </a:rPr>
              <a:t>Trạng thái của người</a:t>
            </a:r>
            <a:r>
              <a:rPr lang="en-US"/>
              <a:t> </a:t>
            </a:r>
            <a:r>
              <a:rPr lang="en-US" sz="2800">
                <a:solidFill>
                  <a:srgbClr val="9900FF"/>
                </a:solidFill>
                <a:latin typeface="Times New Roman" pitchFamily="18" charset="0"/>
              </a:rPr>
              <a:t>(ông Sáu)</a:t>
            </a:r>
          </a:p>
        </p:txBody>
      </p:sp>
      <p:sp>
        <p:nvSpPr>
          <p:cNvPr id="52" name="Text Box 31"/>
          <p:cNvSpPr txBox="1">
            <a:spLocks noChangeArrowheads="1"/>
          </p:cNvSpPr>
          <p:nvPr/>
        </p:nvSpPr>
        <p:spPr bwMode="auto">
          <a:xfrm>
            <a:off x="1600200" y="6172200"/>
            <a:ext cx="4876800" cy="519113"/>
          </a:xfrm>
          <a:prstGeom prst="rect">
            <a:avLst/>
          </a:prstGeom>
          <a:noFill/>
          <a:ln w="9525">
            <a:noFill/>
            <a:miter lim="800000"/>
            <a:headEnd/>
            <a:tailEnd/>
          </a:ln>
        </p:spPr>
        <p:txBody>
          <a:bodyPr>
            <a:spAutoFit/>
          </a:bodyPr>
          <a:lstStyle/>
          <a:p>
            <a:pPr>
              <a:spcBef>
                <a:spcPct val="50000"/>
              </a:spcBef>
            </a:pPr>
            <a:r>
              <a:rPr lang="en-US" sz="2800">
                <a:solidFill>
                  <a:srgbClr val="9900FF"/>
                </a:solidFill>
                <a:latin typeface="Times New Roman" pitchFamily="18" charset="0"/>
              </a:rPr>
              <a:t>Đặc điểm của người (ông Sáu)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6172"/>
                                        </p:tgtEl>
                                      </p:cBhvr>
                                    </p:animEffect>
                                    <p:set>
                                      <p:cBhvr>
                                        <p:cTn id="7" dur="1" fill="hold">
                                          <p:stCondLst>
                                            <p:cond delay="499"/>
                                          </p:stCondLst>
                                        </p:cTn>
                                        <p:tgtEl>
                                          <p:spTgt spid="6172"/>
                                        </p:tgtEl>
                                        <p:attrNameLst>
                                          <p:attrName>style.visibility</p:attrName>
                                        </p:attrNameLst>
                                      </p:cBhvr>
                                      <p:to>
                                        <p:strVal val="hidden"/>
                                      </p:to>
                                    </p:set>
                                  </p:childTnLst>
                                </p:cTn>
                              </p:par>
                              <p:par>
                                <p:cTn id="8" presetID="8" presetClass="exit" presetSubtype="16" fill="hold" grpId="0" nodeType="withEffect">
                                  <p:stCondLst>
                                    <p:cond delay="0"/>
                                  </p:stCondLst>
                                  <p:childTnLst>
                                    <p:animEffect transition="out" filter="diamond(in)">
                                      <p:cBhvr>
                                        <p:cTn id="9" dur="2000"/>
                                        <p:tgtEl>
                                          <p:spTgt spid="6160"/>
                                        </p:tgtEl>
                                      </p:cBhvr>
                                    </p:animEffect>
                                    <p:set>
                                      <p:cBhvr>
                                        <p:cTn id="10" dur="1" fill="hold">
                                          <p:stCondLst>
                                            <p:cond delay="1999"/>
                                          </p:stCondLst>
                                        </p:cTn>
                                        <p:tgtEl>
                                          <p:spTgt spid="6160"/>
                                        </p:tgtEl>
                                        <p:attrNameLst>
                                          <p:attrName>style.visibility</p:attrName>
                                        </p:attrNameLst>
                                      </p:cBhvr>
                                      <p:to>
                                        <p:strVal val="hidden"/>
                                      </p:to>
                                    </p:set>
                                  </p:childTnLst>
                                </p:cTn>
                              </p:par>
                              <p:par>
                                <p:cTn id="11" presetID="5" presetClass="exit" presetSubtype="10" fill="hold" grpId="0" nodeType="withEffect">
                                  <p:stCondLst>
                                    <p:cond delay="0"/>
                                  </p:stCondLst>
                                  <p:childTnLst>
                                    <p:animEffect transition="out" filter="checkerboard(across)">
                                      <p:cBhvr>
                                        <p:cTn id="12" dur="500"/>
                                        <p:tgtEl>
                                          <p:spTgt spid="6169"/>
                                        </p:tgtEl>
                                      </p:cBhvr>
                                    </p:animEffect>
                                    <p:set>
                                      <p:cBhvr>
                                        <p:cTn id="13" dur="1" fill="hold">
                                          <p:stCondLst>
                                            <p:cond delay="499"/>
                                          </p:stCondLst>
                                        </p:cTn>
                                        <p:tgtEl>
                                          <p:spTgt spid="6169"/>
                                        </p:tgtEl>
                                        <p:attrNameLst>
                                          <p:attrName>style.visibility</p:attrName>
                                        </p:attrNameLst>
                                      </p:cBhvr>
                                      <p:to>
                                        <p:strVal val="hidden"/>
                                      </p:to>
                                    </p:set>
                                  </p:childTnLst>
                                </p:cTn>
                              </p:par>
                              <p:par>
                                <p:cTn id="14" presetID="8" presetClass="exit" presetSubtype="16" fill="hold" grpId="0" nodeType="withEffect">
                                  <p:stCondLst>
                                    <p:cond delay="0"/>
                                  </p:stCondLst>
                                  <p:childTnLst>
                                    <p:animEffect transition="out" filter="diamond(in)">
                                      <p:cBhvr>
                                        <p:cTn id="15" dur="2000"/>
                                        <p:tgtEl>
                                          <p:spTgt spid="6165"/>
                                        </p:tgtEl>
                                      </p:cBhvr>
                                    </p:animEffect>
                                    <p:set>
                                      <p:cBhvr>
                                        <p:cTn id="16" dur="1" fill="hold">
                                          <p:stCondLst>
                                            <p:cond delay="1999"/>
                                          </p:stCondLst>
                                        </p:cTn>
                                        <p:tgtEl>
                                          <p:spTgt spid="6165"/>
                                        </p:tgtEl>
                                        <p:attrNameLst>
                                          <p:attrName>style.visibility</p:attrName>
                                        </p:attrNameLst>
                                      </p:cBhvr>
                                      <p:to>
                                        <p:strVal val="hidden"/>
                                      </p:to>
                                    </p:set>
                                  </p:childTnLst>
                                </p:cTn>
                              </p:par>
                              <p:par>
                                <p:cTn id="17" presetID="5" presetClass="exit" presetSubtype="10" fill="hold" grpId="1" nodeType="withEffect">
                                  <p:stCondLst>
                                    <p:cond delay="0"/>
                                  </p:stCondLst>
                                  <p:childTnLst>
                                    <p:animEffect transition="out" filter="checkerboard(across)">
                                      <p:cBhvr>
                                        <p:cTn id="18" dur="500"/>
                                        <p:tgtEl>
                                          <p:spTgt spid="6160"/>
                                        </p:tgtEl>
                                      </p:cBhvr>
                                    </p:animEffect>
                                    <p:set>
                                      <p:cBhvr>
                                        <p:cTn id="19" dur="1" fill="hold">
                                          <p:stCondLst>
                                            <p:cond delay="499"/>
                                          </p:stCondLst>
                                        </p:cTn>
                                        <p:tgtEl>
                                          <p:spTgt spid="6160"/>
                                        </p:tgtEl>
                                        <p:attrNameLst>
                                          <p:attrName>style.visibility</p:attrName>
                                        </p:attrNameLst>
                                      </p:cBhvr>
                                      <p:to>
                                        <p:strVal val="hidden"/>
                                      </p:to>
                                    </p:set>
                                  </p:childTnLst>
                                </p:cTn>
                              </p:par>
                              <p:par>
                                <p:cTn id="20" presetID="5" presetClass="exit" presetSubtype="10" fill="hold" grpId="1" nodeType="withEffect">
                                  <p:stCondLst>
                                    <p:cond delay="0"/>
                                  </p:stCondLst>
                                  <p:childTnLst>
                                    <p:animEffect transition="out" filter="checkerboard(across)">
                                      <p:cBhvr>
                                        <p:cTn id="21" dur="500"/>
                                        <p:tgtEl>
                                          <p:spTgt spid="6165"/>
                                        </p:tgtEl>
                                      </p:cBhvr>
                                    </p:animEffect>
                                    <p:set>
                                      <p:cBhvr>
                                        <p:cTn id="22" dur="1" fill="hold">
                                          <p:stCondLst>
                                            <p:cond delay="499"/>
                                          </p:stCondLst>
                                        </p:cTn>
                                        <p:tgtEl>
                                          <p:spTgt spid="6165"/>
                                        </p:tgtEl>
                                        <p:attrNameLst>
                                          <p:attrName>style.visibility</p:attrName>
                                        </p:attrNameLst>
                                      </p:cBhvr>
                                      <p:to>
                                        <p:strVal val="hidden"/>
                                      </p:to>
                                    </p:set>
                                  </p:childTnLst>
                                </p:cTn>
                              </p:par>
                              <p:par>
                                <p:cTn id="23" presetID="5" presetClass="exit" presetSubtype="10" fill="hold" grpId="0" nodeType="withEffect">
                                  <p:stCondLst>
                                    <p:cond delay="0"/>
                                  </p:stCondLst>
                                  <p:childTnLst>
                                    <p:animEffect transition="out" filter="checkerboard(across)">
                                      <p:cBhvr>
                                        <p:cTn id="24" dur="500"/>
                                        <p:tgtEl>
                                          <p:spTgt spid="6166"/>
                                        </p:tgtEl>
                                      </p:cBhvr>
                                    </p:animEffect>
                                    <p:set>
                                      <p:cBhvr>
                                        <p:cTn id="25" dur="1" fill="hold">
                                          <p:stCondLst>
                                            <p:cond delay="499"/>
                                          </p:stCondLst>
                                        </p:cTn>
                                        <p:tgtEl>
                                          <p:spTgt spid="6166"/>
                                        </p:tgtEl>
                                        <p:attrNameLst>
                                          <p:attrName>style.visibility</p:attrName>
                                        </p:attrNameLst>
                                      </p:cBhvr>
                                      <p:to>
                                        <p:strVal val="hidden"/>
                                      </p:to>
                                    </p:set>
                                  </p:childTnLst>
                                </p:cTn>
                              </p:par>
                              <p:par>
                                <p:cTn id="26" presetID="5" presetClass="exit" presetSubtype="10" fill="hold" grpId="0" nodeType="withEffect">
                                  <p:stCondLst>
                                    <p:cond delay="0"/>
                                  </p:stCondLst>
                                  <p:childTnLst>
                                    <p:animEffect transition="out" filter="checkerboard(across)">
                                      <p:cBhvr>
                                        <p:cTn id="27" dur="500"/>
                                        <p:tgtEl>
                                          <p:spTgt spid="6161"/>
                                        </p:tgtEl>
                                      </p:cBhvr>
                                    </p:animEffect>
                                    <p:set>
                                      <p:cBhvr>
                                        <p:cTn id="28" dur="1" fill="hold">
                                          <p:stCondLst>
                                            <p:cond delay="499"/>
                                          </p:stCondLst>
                                        </p:cTn>
                                        <p:tgtEl>
                                          <p:spTgt spid="6161"/>
                                        </p:tgtEl>
                                        <p:attrNameLst>
                                          <p:attrName>style.visibility</p:attrName>
                                        </p:attrNameLst>
                                      </p:cBhvr>
                                      <p:to>
                                        <p:strVal val="hidden"/>
                                      </p:to>
                                    </p:set>
                                  </p:childTnLst>
                                </p:cTn>
                              </p:par>
                              <p:par>
                                <p:cTn id="29" presetID="5" presetClass="exit" presetSubtype="10" fill="hold" grpId="0" nodeType="withEffect">
                                  <p:stCondLst>
                                    <p:cond delay="0"/>
                                  </p:stCondLst>
                                  <p:childTnLst>
                                    <p:animEffect transition="out" filter="checkerboard(across)">
                                      <p:cBhvr>
                                        <p:cTn id="30" dur="500"/>
                                        <p:tgtEl>
                                          <p:spTgt spid="6168"/>
                                        </p:tgtEl>
                                      </p:cBhvr>
                                    </p:animEffect>
                                    <p:set>
                                      <p:cBhvr>
                                        <p:cTn id="31" dur="1" fill="hold">
                                          <p:stCondLst>
                                            <p:cond delay="499"/>
                                          </p:stCondLst>
                                        </p:cTn>
                                        <p:tgtEl>
                                          <p:spTgt spid="6168"/>
                                        </p:tgtEl>
                                        <p:attrNameLst>
                                          <p:attrName>style.visibility</p:attrName>
                                        </p:attrNameLst>
                                      </p:cBhvr>
                                      <p:to>
                                        <p:strVal val="hidden"/>
                                      </p:to>
                                    </p:set>
                                  </p:childTnLst>
                                </p:cTn>
                              </p:par>
                              <p:par>
                                <p:cTn id="32" presetID="8" presetClass="exit" presetSubtype="16" fill="hold" grpId="0" nodeType="withEffect">
                                  <p:stCondLst>
                                    <p:cond delay="0"/>
                                  </p:stCondLst>
                                  <p:childTnLst>
                                    <p:animEffect transition="out" filter="diamond(in)">
                                      <p:cBhvr>
                                        <p:cTn id="33" dur="2000"/>
                                        <p:tgtEl>
                                          <p:spTgt spid="6164"/>
                                        </p:tgtEl>
                                      </p:cBhvr>
                                    </p:animEffect>
                                    <p:set>
                                      <p:cBhvr>
                                        <p:cTn id="34" dur="1" fill="hold">
                                          <p:stCondLst>
                                            <p:cond delay="1999"/>
                                          </p:stCondLst>
                                        </p:cTn>
                                        <p:tgtEl>
                                          <p:spTgt spid="6164"/>
                                        </p:tgtEl>
                                        <p:attrNameLst>
                                          <p:attrName>style.visibility</p:attrName>
                                        </p:attrNameLst>
                                      </p:cBhvr>
                                      <p:to>
                                        <p:strVal val="hidden"/>
                                      </p:to>
                                    </p:set>
                                  </p:childTnLst>
                                </p:cTn>
                              </p:par>
                              <p:par>
                                <p:cTn id="35" presetID="8" presetClass="exit" presetSubtype="16" fill="hold" grpId="0" nodeType="withEffect">
                                  <p:stCondLst>
                                    <p:cond delay="0"/>
                                  </p:stCondLst>
                                  <p:childTnLst>
                                    <p:animEffect transition="out" filter="diamond(in)">
                                      <p:cBhvr>
                                        <p:cTn id="36" dur="2000"/>
                                        <p:tgtEl>
                                          <p:spTgt spid="6173"/>
                                        </p:tgtEl>
                                      </p:cBhvr>
                                    </p:animEffect>
                                    <p:set>
                                      <p:cBhvr>
                                        <p:cTn id="37" dur="1" fill="hold">
                                          <p:stCondLst>
                                            <p:cond delay="1999"/>
                                          </p:stCondLst>
                                        </p:cTn>
                                        <p:tgtEl>
                                          <p:spTgt spid="6173"/>
                                        </p:tgtEl>
                                        <p:attrNameLst>
                                          <p:attrName>style.visibility</p:attrName>
                                        </p:attrNameLst>
                                      </p:cBhvr>
                                      <p:to>
                                        <p:strVal val="hidden"/>
                                      </p:to>
                                    </p:set>
                                  </p:childTnLst>
                                </p:cTn>
                              </p:par>
                              <p:par>
                                <p:cTn id="38" presetID="8" presetClass="exit" presetSubtype="16" fill="hold" grpId="0" nodeType="withEffect">
                                  <p:stCondLst>
                                    <p:cond delay="0"/>
                                  </p:stCondLst>
                                  <p:childTnLst>
                                    <p:animEffect transition="out" filter="diamond(in)">
                                      <p:cBhvr>
                                        <p:cTn id="39" dur="2000"/>
                                        <p:tgtEl>
                                          <p:spTgt spid="6174"/>
                                        </p:tgtEl>
                                      </p:cBhvr>
                                    </p:animEffect>
                                    <p:set>
                                      <p:cBhvr>
                                        <p:cTn id="40" dur="1" fill="hold">
                                          <p:stCondLst>
                                            <p:cond delay="1999"/>
                                          </p:stCondLst>
                                        </p:cTn>
                                        <p:tgtEl>
                                          <p:spTgt spid="6174"/>
                                        </p:tgtEl>
                                        <p:attrNameLst>
                                          <p:attrName>style.visibility</p:attrName>
                                        </p:attrNameLst>
                                      </p:cBhvr>
                                      <p:to>
                                        <p:strVal val="hidden"/>
                                      </p:to>
                                    </p:set>
                                  </p:childTnLst>
                                </p:cTn>
                              </p:par>
                              <p:par>
                                <p:cTn id="41" presetID="5" presetClass="exit" presetSubtype="10" fill="hold" grpId="0" nodeType="withEffect">
                                  <p:stCondLst>
                                    <p:cond delay="0"/>
                                  </p:stCondLst>
                                  <p:childTnLst>
                                    <p:animEffect transition="out" filter="checkerboard(across)">
                                      <p:cBhvr>
                                        <p:cTn id="42" dur="500"/>
                                        <p:tgtEl>
                                          <p:spTgt spid="6167"/>
                                        </p:tgtEl>
                                      </p:cBhvr>
                                    </p:animEffect>
                                    <p:set>
                                      <p:cBhvr>
                                        <p:cTn id="43" dur="1" fill="hold">
                                          <p:stCondLst>
                                            <p:cond delay="499"/>
                                          </p:stCondLst>
                                        </p:cTn>
                                        <p:tgtEl>
                                          <p:spTgt spid="6167"/>
                                        </p:tgtEl>
                                        <p:attrNameLst>
                                          <p:attrName>style.visibility</p:attrName>
                                        </p:attrNameLst>
                                      </p:cBhvr>
                                      <p:to>
                                        <p:strVal val="hidden"/>
                                      </p:to>
                                    </p:set>
                                  </p:childTnLst>
                                </p:cTn>
                              </p:par>
                              <p:par>
                                <p:cTn id="44" presetID="5" presetClass="exit" presetSubtype="10" fill="hold" grpId="0" nodeType="withEffect">
                                  <p:stCondLst>
                                    <p:cond delay="0"/>
                                  </p:stCondLst>
                                  <p:childTnLst>
                                    <p:animEffect transition="out" filter="checkerboard(across)">
                                      <p:cBhvr>
                                        <p:cTn id="45" dur="500"/>
                                        <p:tgtEl>
                                          <p:spTgt spid="6162"/>
                                        </p:tgtEl>
                                      </p:cBhvr>
                                    </p:animEffect>
                                    <p:set>
                                      <p:cBhvr>
                                        <p:cTn id="46" dur="1" fill="hold">
                                          <p:stCondLst>
                                            <p:cond delay="499"/>
                                          </p:stCondLst>
                                        </p:cTn>
                                        <p:tgtEl>
                                          <p:spTgt spid="6162"/>
                                        </p:tgtEl>
                                        <p:attrNameLst>
                                          <p:attrName>style.visibility</p:attrName>
                                        </p:attrNameLst>
                                      </p:cBhvr>
                                      <p:to>
                                        <p:strVal val="hidden"/>
                                      </p:to>
                                    </p:set>
                                  </p:childTnLst>
                                </p:cTn>
                              </p:par>
                              <p:par>
                                <p:cTn id="47" presetID="8" presetClass="exit" presetSubtype="16" fill="hold" grpId="1" nodeType="withEffect">
                                  <p:stCondLst>
                                    <p:cond delay="0"/>
                                  </p:stCondLst>
                                  <p:childTnLst>
                                    <p:animEffect transition="out" filter="diamond(in)">
                                      <p:cBhvr>
                                        <p:cTn id="48" dur="2000"/>
                                        <p:tgtEl>
                                          <p:spTgt spid="6166"/>
                                        </p:tgtEl>
                                      </p:cBhvr>
                                    </p:animEffect>
                                    <p:set>
                                      <p:cBhvr>
                                        <p:cTn id="49" dur="1" fill="hold">
                                          <p:stCondLst>
                                            <p:cond delay="1999"/>
                                          </p:stCondLst>
                                        </p:cTn>
                                        <p:tgtEl>
                                          <p:spTgt spid="6166"/>
                                        </p:tgtEl>
                                        <p:attrNameLst>
                                          <p:attrName>style.visibility</p:attrName>
                                        </p:attrNameLst>
                                      </p:cBhvr>
                                      <p:to>
                                        <p:strVal val="hidden"/>
                                      </p:to>
                                    </p:set>
                                  </p:childTnLst>
                                </p:cTn>
                              </p:par>
                              <p:par>
                                <p:cTn id="50" presetID="8" presetClass="exit" presetSubtype="16" fill="hold" grpId="0" nodeType="withEffect">
                                  <p:stCondLst>
                                    <p:cond delay="0"/>
                                  </p:stCondLst>
                                  <p:childTnLst>
                                    <p:animEffect transition="out" filter="diamond(in)">
                                      <p:cBhvr>
                                        <p:cTn id="51" dur="2000"/>
                                        <p:tgtEl>
                                          <p:spTgt spid="6171"/>
                                        </p:tgtEl>
                                      </p:cBhvr>
                                    </p:animEffect>
                                    <p:set>
                                      <p:cBhvr>
                                        <p:cTn id="52" dur="1" fill="hold">
                                          <p:stCondLst>
                                            <p:cond delay="1999"/>
                                          </p:stCondLst>
                                        </p:cTn>
                                        <p:tgtEl>
                                          <p:spTgt spid="6171"/>
                                        </p:tgtEl>
                                        <p:attrNameLst>
                                          <p:attrName>style.visibility</p:attrName>
                                        </p:attrNameLst>
                                      </p:cBhvr>
                                      <p:to>
                                        <p:strVal val="hidden"/>
                                      </p:to>
                                    </p:set>
                                  </p:childTnLst>
                                </p:cTn>
                              </p:par>
                              <p:par>
                                <p:cTn id="53" presetID="8" presetClass="exit" presetSubtype="16" fill="hold" grpId="0" nodeType="withEffect">
                                  <p:stCondLst>
                                    <p:cond delay="0"/>
                                  </p:stCondLst>
                                  <p:childTnLst>
                                    <p:animEffect transition="out" filter="diamond(in)">
                                      <p:cBhvr>
                                        <p:cTn id="54" dur="2000"/>
                                        <p:tgtEl>
                                          <p:spTgt spid="6163"/>
                                        </p:tgtEl>
                                      </p:cBhvr>
                                    </p:animEffect>
                                    <p:set>
                                      <p:cBhvr>
                                        <p:cTn id="55" dur="1" fill="hold">
                                          <p:stCondLst>
                                            <p:cond delay="1999"/>
                                          </p:stCondLst>
                                        </p:cTn>
                                        <p:tgtEl>
                                          <p:spTgt spid="6163"/>
                                        </p:tgtEl>
                                        <p:attrNameLst>
                                          <p:attrName>style.visibility</p:attrName>
                                        </p:attrNameLst>
                                      </p:cBhvr>
                                      <p:to>
                                        <p:strVal val="hidden"/>
                                      </p:to>
                                    </p:set>
                                  </p:childTnLst>
                                </p:cTn>
                              </p:par>
                              <p:par>
                                <p:cTn id="56" presetID="8" presetClass="exit" presetSubtype="16" fill="hold" grpId="0" nodeType="withEffect">
                                  <p:stCondLst>
                                    <p:cond delay="0"/>
                                  </p:stCondLst>
                                  <p:childTnLst>
                                    <p:animEffect transition="out" filter="diamond(in)">
                                      <p:cBhvr>
                                        <p:cTn id="57" dur="2000"/>
                                        <p:tgtEl>
                                          <p:spTgt spid="6170"/>
                                        </p:tgtEl>
                                      </p:cBhvr>
                                    </p:animEffect>
                                    <p:set>
                                      <p:cBhvr>
                                        <p:cTn id="58" dur="1" fill="hold">
                                          <p:stCondLst>
                                            <p:cond delay="1999"/>
                                          </p:stCondLst>
                                        </p:cTn>
                                        <p:tgtEl>
                                          <p:spTgt spid="6170"/>
                                        </p:tgtEl>
                                        <p:attrNameLst>
                                          <p:attrName>style.visibility</p:attrName>
                                        </p:attrNameLst>
                                      </p:cBhvr>
                                      <p:to>
                                        <p:strVal val="hidden"/>
                                      </p:to>
                                    </p:set>
                                  </p:childTnLst>
                                </p:cTn>
                              </p:par>
                              <p:par>
                                <p:cTn id="59" presetID="5" presetClass="entr" presetSubtype="10" fill="hold" grpId="0" nodeType="withEffect">
                                  <p:stCondLst>
                                    <p:cond delay="0"/>
                                  </p:stCondLst>
                                  <p:childTnLst>
                                    <p:set>
                                      <p:cBhvr>
                                        <p:cTn id="60" dur="1" fill="hold">
                                          <p:stCondLst>
                                            <p:cond delay="0"/>
                                          </p:stCondLst>
                                        </p:cTn>
                                        <p:tgtEl>
                                          <p:spTgt spid="5125"/>
                                        </p:tgtEl>
                                        <p:attrNameLst>
                                          <p:attrName>style.visibility</p:attrName>
                                        </p:attrNameLst>
                                      </p:cBhvr>
                                      <p:to>
                                        <p:strVal val="visible"/>
                                      </p:to>
                                    </p:set>
                                    <p:animEffect transition="in" filter="checkerboard(across)">
                                      <p:cBhvr>
                                        <p:cTn id="61" dur="500"/>
                                        <p:tgtEl>
                                          <p:spTgt spid="512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mph" presetSubtype="2" fill="hold" grpId="0" nodeType="clickEffect">
                                  <p:stCondLst>
                                    <p:cond delay="0"/>
                                  </p:stCondLst>
                                  <p:childTnLst>
                                    <p:animClr clrSpc="rgb" dir="cw">
                                      <p:cBhvr override="childStyle">
                                        <p:cTn id="65" dur="2000" fill="hold"/>
                                        <p:tgtEl>
                                          <p:spTgt spid="7"/>
                                        </p:tgtEl>
                                        <p:attrNameLst>
                                          <p:attrName>style.color</p:attrName>
                                        </p:attrNameLst>
                                      </p:cBhvr>
                                      <p:to>
                                        <a:schemeClr val="accent2"/>
                                      </p:to>
                                    </p:animClr>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1000"/>
                                        <p:tgtEl>
                                          <p:spTgt spid="48"/>
                                        </p:tgtEl>
                                      </p:cBhvr>
                                    </p:animEffect>
                                    <p:anim calcmode="lin" valueType="num">
                                      <p:cBhvr>
                                        <p:cTn id="71" dur="1000" fill="hold"/>
                                        <p:tgtEl>
                                          <p:spTgt spid="48"/>
                                        </p:tgtEl>
                                        <p:attrNameLst>
                                          <p:attrName>ppt_x</p:attrName>
                                        </p:attrNameLst>
                                      </p:cBhvr>
                                      <p:tavLst>
                                        <p:tav tm="0">
                                          <p:val>
                                            <p:strVal val="#ppt_x"/>
                                          </p:val>
                                        </p:tav>
                                        <p:tav tm="100000">
                                          <p:val>
                                            <p:strVal val="#ppt_x"/>
                                          </p:val>
                                        </p:tav>
                                      </p:tavLst>
                                    </p:anim>
                                    <p:anim calcmode="lin" valueType="num">
                                      <p:cBhvr>
                                        <p:cTn id="72"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 presetClass="emph" presetSubtype="2" fill="hold" grpId="0" nodeType="clickEffect">
                                  <p:stCondLst>
                                    <p:cond delay="0"/>
                                  </p:stCondLst>
                                  <p:childTnLst>
                                    <p:animClr clrSpc="rgb" dir="cw">
                                      <p:cBhvr override="childStyle">
                                        <p:cTn id="76" dur="2000" fill="hold"/>
                                        <p:tgtEl>
                                          <p:spTgt spid="10"/>
                                        </p:tgtEl>
                                        <p:attrNameLst>
                                          <p:attrName>style.color</p:attrName>
                                        </p:attrNameLst>
                                      </p:cBhvr>
                                      <p:to>
                                        <a:schemeClr val="accent2"/>
                                      </p:to>
                                    </p:animClr>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1000"/>
                                        <p:tgtEl>
                                          <p:spTgt spid="49"/>
                                        </p:tgtEl>
                                      </p:cBhvr>
                                    </p:animEffect>
                                    <p:anim calcmode="lin" valueType="num">
                                      <p:cBhvr>
                                        <p:cTn id="82" dur="1000" fill="hold"/>
                                        <p:tgtEl>
                                          <p:spTgt spid="49"/>
                                        </p:tgtEl>
                                        <p:attrNameLst>
                                          <p:attrName>ppt_x</p:attrName>
                                        </p:attrNameLst>
                                      </p:cBhvr>
                                      <p:tavLst>
                                        <p:tav tm="0">
                                          <p:val>
                                            <p:strVal val="#ppt_x"/>
                                          </p:val>
                                        </p:tav>
                                        <p:tav tm="100000">
                                          <p:val>
                                            <p:strVal val="#ppt_x"/>
                                          </p:val>
                                        </p:tav>
                                      </p:tavLst>
                                    </p:anim>
                                    <p:anim calcmode="lin" valueType="num">
                                      <p:cBhvr>
                                        <p:cTn id="8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 presetClass="emph" presetSubtype="2" fill="hold" grpId="0" nodeType="clickEffect">
                                  <p:stCondLst>
                                    <p:cond delay="0"/>
                                  </p:stCondLst>
                                  <p:childTnLst>
                                    <p:animClr clrSpc="rgb" dir="cw">
                                      <p:cBhvr override="childStyle">
                                        <p:cTn id="87" dur="2000" fill="hold"/>
                                        <p:tgtEl>
                                          <p:spTgt spid="20"/>
                                        </p:tgtEl>
                                        <p:attrNameLst>
                                          <p:attrName>style.color</p:attrName>
                                        </p:attrNameLst>
                                      </p:cBhvr>
                                      <p:to>
                                        <a:schemeClr val="accent2"/>
                                      </p:to>
                                    </p:animClr>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1000"/>
                                        <p:tgtEl>
                                          <p:spTgt spid="50"/>
                                        </p:tgtEl>
                                      </p:cBhvr>
                                    </p:animEffect>
                                    <p:anim calcmode="lin" valueType="num">
                                      <p:cBhvr>
                                        <p:cTn id="93" dur="1000" fill="hold"/>
                                        <p:tgtEl>
                                          <p:spTgt spid="50"/>
                                        </p:tgtEl>
                                        <p:attrNameLst>
                                          <p:attrName>ppt_x</p:attrName>
                                        </p:attrNameLst>
                                      </p:cBhvr>
                                      <p:tavLst>
                                        <p:tav tm="0">
                                          <p:val>
                                            <p:strVal val="#ppt_x"/>
                                          </p:val>
                                        </p:tav>
                                        <p:tav tm="100000">
                                          <p:val>
                                            <p:strVal val="#ppt_x"/>
                                          </p:val>
                                        </p:tav>
                                      </p:tavLst>
                                    </p:anim>
                                    <p:anim calcmode="lin" valueType="num">
                                      <p:cBhvr>
                                        <p:cTn id="9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 presetClass="emph" presetSubtype="2" fill="hold" grpId="0" nodeType="clickEffect">
                                  <p:stCondLst>
                                    <p:cond delay="0"/>
                                  </p:stCondLst>
                                  <p:childTnLst>
                                    <p:animClr clrSpc="rgb" dir="cw">
                                      <p:cBhvr override="childStyle">
                                        <p:cTn id="98" dur="2000" fill="hold"/>
                                        <p:tgtEl>
                                          <p:spTgt spid="22"/>
                                        </p:tgtEl>
                                        <p:attrNameLst>
                                          <p:attrName>style.color</p:attrName>
                                        </p:attrNameLst>
                                      </p:cBhvr>
                                      <p:to>
                                        <a:schemeClr val="accent2"/>
                                      </p:to>
                                    </p:animClr>
                                  </p:childTnLst>
                                </p:cTn>
                              </p:par>
                            </p:childTnLst>
                          </p:cTn>
                        </p:par>
                      </p:childTnLst>
                    </p:cTn>
                  </p:par>
                  <p:par>
                    <p:cTn id="99" fill="hold">
                      <p:stCondLst>
                        <p:cond delay="indefinite"/>
                      </p:stCondLst>
                      <p:childTnLst>
                        <p:par>
                          <p:cTn id="100" fill="hold">
                            <p:stCondLst>
                              <p:cond delay="0"/>
                            </p:stCondLst>
                            <p:childTnLst>
                              <p:par>
                                <p:cTn id="101" presetID="8" presetClass="entr" presetSubtype="16" fill="hold" grpId="0" nodeType="click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diamond(in)">
                                      <p:cBhvr>
                                        <p:cTn id="103" dur="2000"/>
                                        <p:tgtEl>
                                          <p:spTgt spid="51"/>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mph" presetSubtype="2" fill="hold" grpId="0" nodeType="clickEffect">
                                  <p:stCondLst>
                                    <p:cond delay="0"/>
                                  </p:stCondLst>
                                  <p:childTnLst>
                                    <p:animClr clrSpc="rgb" dir="cw">
                                      <p:cBhvr override="childStyle">
                                        <p:cTn id="107" dur="2000" fill="hold"/>
                                        <p:tgtEl>
                                          <p:spTgt spid="23"/>
                                        </p:tgtEl>
                                        <p:attrNameLst>
                                          <p:attrName>style.color</p:attrName>
                                        </p:attrNameLst>
                                      </p:cBhvr>
                                      <p:to>
                                        <a:schemeClr val="accent2"/>
                                      </p:to>
                                    </p:animClr>
                                  </p:childTnLst>
                                </p:cTn>
                              </p:par>
                            </p:childTnLst>
                          </p:cTn>
                        </p:par>
                      </p:childTnLst>
                    </p:cTn>
                  </p:par>
                  <p:par>
                    <p:cTn id="108" fill="hold">
                      <p:stCondLst>
                        <p:cond delay="indefinite"/>
                      </p:stCondLst>
                      <p:childTnLst>
                        <p:par>
                          <p:cTn id="109" fill="hold">
                            <p:stCondLst>
                              <p:cond delay="0"/>
                            </p:stCondLst>
                            <p:childTnLst>
                              <p:par>
                                <p:cTn id="110" presetID="47" presetClass="entr" presetSubtype="0" fill="hold" grpId="0" nodeType="clickEffect">
                                  <p:stCondLst>
                                    <p:cond delay="0"/>
                                  </p:stCondLst>
                                  <p:childTnLst>
                                    <p:set>
                                      <p:cBhvr>
                                        <p:cTn id="111" dur="1" fill="hold">
                                          <p:stCondLst>
                                            <p:cond delay="0"/>
                                          </p:stCondLst>
                                        </p:cTn>
                                        <p:tgtEl>
                                          <p:spTgt spid="52"/>
                                        </p:tgtEl>
                                        <p:attrNameLst>
                                          <p:attrName>style.visibility</p:attrName>
                                        </p:attrNameLst>
                                      </p:cBhvr>
                                      <p:to>
                                        <p:strVal val="visible"/>
                                      </p:to>
                                    </p:set>
                                    <p:animEffect transition="in" filter="fade">
                                      <p:cBhvr>
                                        <p:cTn id="112" dur="1000"/>
                                        <p:tgtEl>
                                          <p:spTgt spid="52"/>
                                        </p:tgtEl>
                                      </p:cBhvr>
                                    </p:animEffect>
                                    <p:anim calcmode="lin" valueType="num">
                                      <p:cBhvr>
                                        <p:cTn id="113" dur="1000" fill="hold"/>
                                        <p:tgtEl>
                                          <p:spTgt spid="52"/>
                                        </p:tgtEl>
                                        <p:attrNameLst>
                                          <p:attrName>ppt_x</p:attrName>
                                        </p:attrNameLst>
                                      </p:cBhvr>
                                      <p:tavLst>
                                        <p:tav tm="0">
                                          <p:val>
                                            <p:strVal val="#ppt_x"/>
                                          </p:val>
                                        </p:tav>
                                        <p:tav tm="100000">
                                          <p:val>
                                            <p:strVal val="#ppt_x"/>
                                          </p:val>
                                        </p:tav>
                                      </p:tavLst>
                                    </p:anim>
                                    <p:anim calcmode="lin" valueType="num">
                                      <p:cBhvr>
                                        <p:cTn id="11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7" grpId="0"/>
      <p:bldP spid="10" grpId="0"/>
      <p:bldP spid="20" grpId="0"/>
      <p:bldP spid="22" grpId="0"/>
      <p:bldP spid="23" grpId="0"/>
      <p:bldP spid="6160" grpId="0" animBg="1"/>
      <p:bldP spid="6160" grpId="1" animBg="1"/>
      <p:bldP spid="6161" grpId="0" animBg="1"/>
      <p:bldP spid="6162" grpId="0" animBg="1"/>
      <p:bldP spid="6163" grpId="0" animBg="1"/>
      <p:bldP spid="6164" grpId="0" animBg="1"/>
      <p:bldP spid="6165" grpId="0" animBg="1"/>
      <p:bldP spid="6165" grpId="1" animBg="1"/>
      <p:bldP spid="6166" grpId="0" animBg="1"/>
      <p:bldP spid="6166" grpId="1" animBg="1"/>
      <p:bldP spid="6167" grpId="0" animBg="1"/>
      <p:bldP spid="6168" grpId="0" animBg="1"/>
      <p:bldP spid="6169" grpId="0" animBg="1"/>
      <p:bldP spid="6170" grpId="0" animBg="1"/>
      <p:bldP spid="6171" grpId="0" animBg="1"/>
      <p:bldP spid="6172" grpId="0" animBg="1"/>
      <p:bldP spid="6173" grpId="0" animBg="1"/>
      <p:bldP spid="6174" grpId="0" animBg="1"/>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3429000" y="685800"/>
            <a:ext cx="3200400" cy="523875"/>
          </a:xfrm>
          <a:prstGeom prst="rect">
            <a:avLst/>
          </a:prstGeom>
          <a:noFill/>
          <a:ln w="9525">
            <a:noFill/>
            <a:miter lim="800000"/>
            <a:headEnd/>
            <a:tailEnd/>
          </a:ln>
        </p:spPr>
        <p:txBody>
          <a:bodyPr>
            <a:spAutoFit/>
          </a:bodyPr>
          <a:lstStyle/>
          <a:p>
            <a:pPr algn="ctr"/>
            <a:r>
              <a:rPr lang="en-US" sz="2800" b="1">
                <a:solidFill>
                  <a:srgbClr val="6600FF"/>
                </a:solidFill>
                <a:cs typeface="Arial" charset="0"/>
              </a:rPr>
              <a:t>Luyện từ và câu</a:t>
            </a:r>
          </a:p>
        </p:txBody>
      </p:sp>
      <p:sp>
        <p:nvSpPr>
          <p:cNvPr id="7172" name="TextBox 4"/>
          <p:cNvSpPr txBox="1">
            <a:spLocks noChangeArrowheads="1"/>
          </p:cNvSpPr>
          <p:nvPr/>
        </p:nvSpPr>
        <p:spPr bwMode="auto">
          <a:xfrm>
            <a:off x="1752600" y="1066800"/>
            <a:ext cx="6781800" cy="523875"/>
          </a:xfrm>
          <a:prstGeom prst="rect">
            <a:avLst/>
          </a:prstGeom>
          <a:noFill/>
          <a:ln w="9525">
            <a:noFill/>
            <a:miter lim="800000"/>
            <a:headEnd/>
            <a:tailEnd/>
          </a:ln>
        </p:spPr>
        <p:txBody>
          <a:bodyPr>
            <a:spAutoFit/>
          </a:bodyPr>
          <a:lstStyle/>
          <a:p>
            <a:pPr algn="ctr"/>
            <a:r>
              <a:rPr lang="en-US" sz="2800" b="1">
                <a:solidFill>
                  <a:srgbClr val="FF0000"/>
                </a:solidFill>
                <a:cs typeface="Arial" charset="0"/>
              </a:rPr>
              <a:t>Vị ngữ trong câu kể Ai thế nào?</a:t>
            </a:r>
          </a:p>
        </p:txBody>
      </p:sp>
      <p:sp>
        <p:nvSpPr>
          <p:cNvPr id="5" name="TextBox 4"/>
          <p:cNvSpPr txBox="1">
            <a:spLocks noChangeArrowheads="1"/>
          </p:cNvSpPr>
          <p:nvPr/>
        </p:nvSpPr>
        <p:spPr bwMode="auto">
          <a:xfrm>
            <a:off x="609600" y="2133600"/>
            <a:ext cx="8839200" cy="461963"/>
          </a:xfrm>
          <a:prstGeom prst="rect">
            <a:avLst/>
          </a:prstGeom>
          <a:noFill/>
          <a:ln w="9525">
            <a:noFill/>
            <a:miter lim="800000"/>
            <a:headEnd/>
            <a:tailEnd/>
          </a:ln>
        </p:spPr>
        <p:txBody>
          <a:bodyPr>
            <a:spAutoFit/>
          </a:bodyPr>
          <a:lstStyle/>
          <a:p>
            <a:r>
              <a:rPr lang="en-US" sz="2400" b="1">
                <a:solidFill>
                  <a:srgbClr val="6600FF"/>
                </a:solidFill>
              </a:rPr>
              <a:t>Vị ngữ trong câu kể Ai thế nào? biểu thị nội dung gì?</a:t>
            </a:r>
          </a:p>
        </p:txBody>
      </p:sp>
      <p:sp>
        <p:nvSpPr>
          <p:cNvPr id="6" name="Rectangle 5"/>
          <p:cNvSpPr/>
          <p:nvPr/>
        </p:nvSpPr>
        <p:spPr>
          <a:xfrm>
            <a:off x="304800" y="2743200"/>
            <a:ext cx="8382000" cy="16764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p:nvSpPr>
        <p:spPr bwMode="auto">
          <a:xfrm>
            <a:off x="457200" y="2895600"/>
            <a:ext cx="7924800" cy="1384300"/>
          </a:xfrm>
          <a:prstGeom prst="rect">
            <a:avLst/>
          </a:prstGeom>
          <a:noFill/>
          <a:ln w="9525">
            <a:noFill/>
            <a:miter lim="800000"/>
            <a:headEnd/>
            <a:tailEnd/>
          </a:ln>
        </p:spPr>
        <p:txBody>
          <a:bodyPr>
            <a:spAutoFit/>
          </a:bodyPr>
          <a:lstStyle/>
          <a:p>
            <a:r>
              <a:rPr lang="en-US" sz="2800"/>
              <a:t>    </a:t>
            </a:r>
            <a:r>
              <a:rPr lang="en-US" sz="2800" b="1"/>
              <a:t>1.Vị ngữ trong câu kể Ai thế nào? Chỉ đặc điểm, tính chất hoặc trạng thái của sự vật được nói đến ở chủ ngữ.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ppt_x</p:attrName>
                                        </p:attrNameLst>
                                      </p:cBhvr>
                                      <p:tavLst>
                                        <p:tav tm="0">
                                          <p:val>
                                            <p:strVal val="#ppt_x-.2"/>
                                          </p:val>
                                        </p:tav>
                                        <p:tav tm="100000">
                                          <p:val>
                                            <p:strVal val="#ppt_x"/>
                                          </p:val>
                                        </p:tav>
                                      </p:tavLst>
                                    </p:anim>
                                    <p:anim calcmode="lin" valueType="num">
                                      <p:cBhvr>
                                        <p:cTn id="2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tgtEl>
                                      </p:cBhvr>
                                    </p:animEffect>
                                  </p:childTnLst>
                                </p:cTn>
                              </p:par>
                              <p:par>
                                <p:cTn id="22" presetID="2" presetClass="exit" presetSubtype="4" fill="hold" grpId="0" nodeType="withEffect">
                                  <p:stCondLst>
                                    <p:cond delay="0"/>
                                  </p:stCondLst>
                                  <p:childTnLst>
                                    <p:anim calcmode="lin" valueType="num">
                                      <p:cBhvr additive="base">
                                        <p:cTn id="23" dur="500"/>
                                        <p:tgtEl>
                                          <p:spTgt spid="5"/>
                                        </p:tgtEl>
                                        <p:attrNameLst>
                                          <p:attrName>ppt_x</p:attrName>
                                        </p:attrNameLst>
                                      </p:cBhvr>
                                      <p:tavLst>
                                        <p:tav tm="0">
                                          <p:val>
                                            <p:strVal val="ppt_x"/>
                                          </p:val>
                                        </p:tav>
                                        <p:tav tm="100000">
                                          <p:val>
                                            <p:strVal val="ppt_x"/>
                                          </p:val>
                                        </p:tav>
                                      </p:tavLst>
                                    </p:anim>
                                    <p:anim calcmode="lin" valueType="num">
                                      <p:cBhvr additive="base">
                                        <p:cTn id="24" dur="500"/>
                                        <p:tgtEl>
                                          <p:spTgt spid="5"/>
                                        </p:tgtEl>
                                        <p:attrNameLst>
                                          <p:attrName>ppt_y</p:attrName>
                                        </p:attrNameLst>
                                      </p:cBhvr>
                                      <p:tavLst>
                                        <p:tav tm="0">
                                          <p:val>
                                            <p:strVal val="ppt_y"/>
                                          </p:val>
                                        </p:tav>
                                        <p:tav tm="100000">
                                          <p:val>
                                            <p:strVal val="1+ppt_h/2"/>
                                          </p:val>
                                        </p:tav>
                                      </p:tavLst>
                                    </p:anim>
                                    <p:set>
                                      <p:cBhvr>
                                        <p:cTn id="2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3"/>
          <p:cNvSpPr txBox="1">
            <a:spLocks noChangeArrowheads="1"/>
          </p:cNvSpPr>
          <p:nvPr/>
        </p:nvSpPr>
        <p:spPr bwMode="auto">
          <a:xfrm>
            <a:off x="0" y="457200"/>
            <a:ext cx="3200400" cy="523875"/>
          </a:xfrm>
          <a:prstGeom prst="rect">
            <a:avLst/>
          </a:prstGeom>
          <a:noFill/>
          <a:ln w="9525">
            <a:noFill/>
            <a:miter lim="800000"/>
            <a:headEnd/>
            <a:tailEnd/>
          </a:ln>
        </p:spPr>
        <p:txBody>
          <a:bodyPr>
            <a:spAutoFit/>
          </a:bodyPr>
          <a:lstStyle/>
          <a:p>
            <a:r>
              <a:rPr lang="en-US" sz="2800" b="1" u="sng">
                <a:solidFill>
                  <a:srgbClr val="6600FF"/>
                </a:solidFill>
                <a:cs typeface="Arial" charset="0"/>
              </a:rPr>
              <a:t>Luyện từ và câu :</a:t>
            </a:r>
          </a:p>
        </p:txBody>
      </p:sp>
      <p:sp>
        <p:nvSpPr>
          <p:cNvPr id="8196" name="TextBox 4"/>
          <p:cNvSpPr txBox="1">
            <a:spLocks noChangeArrowheads="1"/>
          </p:cNvSpPr>
          <p:nvPr/>
        </p:nvSpPr>
        <p:spPr bwMode="auto">
          <a:xfrm>
            <a:off x="2971800" y="457200"/>
            <a:ext cx="5791200" cy="533400"/>
          </a:xfrm>
          <a:prstGeom prst="rect">
            <a:avLst/>
          </a:prstGeom>
          <a:noFill/>
          <a:ln w="9525">
            <a:noFill/>
            <a:miter lim="800000"/>
            <a:headEnd/>
            <a:tailEnd/>
          </a:ln>
        </p:spPr>
        <p:txBody>
          <a:bodyPr>
            <a:spAutoFit/>
          </a:bodyPr>
          <a:lstStyle/>
          <a:p>
            <a:pPr algn="ctr"/>
            <a:r>
              <a:rPr lang="en-US" sz="2800" b="1">
                <a:solidFill>
                  <a:srgbClr val="FF0000"/>
                </a:solidFill>
                <a:cs typeface="Arial" charset="0"/>
              </a:rPr>
              <a:t>Vị ngữ trong câu kể Ai thế nào?</a:t>
            </a:r>
          </a:p>
        </p:txBody>
      </p:sp>
      <p:sp>
        <p:nvSpPr>
          <p:cNvPr id="5125" name="TextBox 6"/>
          <p:cNvSpPr txBox="1">
            <a:spLocks noChangeArrowheads="1"/>
          </p:cNvSpPr>
          <p:nvPr/>
        </p:nvSpPr>
        <p:spPr bwMode="auto">
          <a:xfrm>
            <a:off x="228600" y="990600"/>
            <a:ext cx="8610600" cy="523875"/>
          </a:xfrm>
          <a:prstGeom prst="rect">
            <a:avLst/>
          </a:prstGeom>
          <a:noFill/>
          <a:ln w="9525">
            <a:noFill/>
            <a:miter lim="800000"/>
            <a:headEnd/>
            <a:tailEnd/>
          </a:ln>
        </p:spPr>
        <p:txBody>
          <a:bodyPr>
            <a:spAutoFit/>
          </a:bodyPr>
          <a:lstStyle/>
          <a:p>
            <a:r>
              <a:rPr lang="en-US" sz="2800" b="1">
                <a:solidFill>
                  <a:srgbClr val="3333FF"/>
                </a:solidFill>
              </a:rPr>
              <a:t> 4.Vị ngữ trong các câu trên biểu thị nội dung gì? </a:t>
            </a:r>
          </a:p>
        </p:txBody>
      </p:sp>
      <p:sp>
        <p:nvSpPr>
          <p:cNvPr id="8198" name="TextBox 7"/>
          <p:cNvSpPr txBox="1">
            <a:spLocks noChangeArrowheads="1"/>
          </p:cNvSpPr>
          <p:nvPr/>
        </p:nvSpPr>
        <p:spPr bwMode="auto">
          <a:xfrm>
            <a:off x="381000" y="1914525"/>
            <a:ext cx="3276600" cy="523875"/>
          </a:xfrm>
          <a:prstGeom prst="rect">
            <a:avLst/>
          </a:prstGeom>
          <a:noFill/>
          <a:ln w="9525">
            <a:noFill/>
            <a:miter lim="800000"/>
            <a:headEnd/>
            <a:tailEnd/>
          </a:ln>
        </p:spPr>
        <p:txBody>
          <a:bodyPr>
            <a:spAutoFit/>
          </a:bodyPr>
          <a:lstStyle/>
          <a:p>
            <a:r>
              <a:rPr lang="en-US" sz="2800"/>
              <a:t>1.Về đêm, cảnh vật </a:t>
            </a:r>
          </a:p>
        </p:txBody>
      </p:sp>
      <p:sp>
        <p:nvSpPr>
          <p:cNvPr id="7" name="TextBox 7"/>
          <p:cNvSpPr txBox="1">
            <a:spLocks noChangeArrowheads="1"/>
          </p:cNvSpPr>
          <p:nvPr/>
        </p:nvSpPr>
        <p:spPr bwMode="auto">
          <a:xfrm>
            <a:off x="3657600" y="1905000"/>
            <a:ext cx="2057400" cy="523875"/>
          </a:xfrm>
          <a:prstGeom prst="rect">
            <a:avLst/>
          </a:prstGeom>
          <a:noFill/>
          <a:ln w="9525">
            <a:noFill/>
            <a:miter lim="800000"/>
            <a:headEnd/>
            <a:tailEnd/>
          </a:ln>
        </p:spPr>
        <p:txBody>
          <a:bodyPr>
            <a:spAutoFit/>
          </a:bodyPr>
          <a:lstStyle/>
          <a:p>
            <a:r>
              <a:rPr lang="en-US" sz="2800"/>
              <a:t>thật im lìm.</a:t>
            </a:r>
          </a:p>
        </p:txBody>
      </p:sp>
      <p:sp>
        <p:nvSpPr>
          <p:cNvPr id="10" name="TextBox 7"/>
          <p:cNvSpPr txBox="1">
            <a:spLocks noChangeArrowheads="1"/>
          </p:cNvSpPr>
          <p:nvPr/>
        </p:nvSpPr>
        <p:spPr bwMode="auto">
          <a:xfrm>
            <a:off x="1600200" y="2819400"/>
            <a:ext cx="7315200" cy="523875"/>
          </a:xfrm>
          <a:prstGeom prst="rect">
            <a:avLst/>
          </a:prstGeom>
          <a:noFill/>
          <a:ln w="9525">
            <a:noFill/>
            <a:miter lim="800000"/>
            <a:headEnd/>
            <a:tailEnd/>
          </a:ln>
        </p:spPr>
        <p:txBody>
          <a:bodyPr>
            <a:spAutoFit/>
          </a:bodyPr>
          <a:lstStyle/>
          <a:p>
            <a:r>
              <a:rPr lang="en-US" sz="2800"/>
              <a:t>thôi vỗ sóng dồn dập vô bờ như hồi chiều. </a:t>
            </a:r>
          </a:p>
        </p:txBody>
      </p:sp>
      <p:sp>
        <p:nvSpPr>
          <p:cNvPr id="8201" name="TextBox 7"/>
          <p:cNvSpPr txBox="1">
            <a:spLocks noChangeArrowheads="1"/>
          </p:cNvSpPr>
          <p:nvPr/>
        </p:nvSpPr>
        <p:spPr bwMode="auto">
          <a:xfrm>
            <a:off x="381000" y="2819400"/>
            <a:ext cx="1524000" cy="523875"/>
          </a:xfrm>
          <a:prstGeom prst="rect">
            <a:avLst/>
          </a:prstGeom>
          <a:noFill/>
          <a:ln w="9525">
            <a:noFill/>
            <a:miter lim="800000"/>
            <a:headEnd/>
            <a:tailEnd/>
          </a:ln>
        </p:spPr>
        <p:txBody>
          <a:bodyPr>
            <a:spAutoFit/>
          </a:bodyPr>
          <a:lstStyle/>
          <a:p>
            <a:r>
              <a:rPr lang="en-US" sz="2800"/>
              <a:t>2.Sông  </a:t>
            </a:r>
          </a:p>
        </p:txBody>
      </p:sp>
      <p:sp>
        <p:nvSpPr>
          <p:cNvPr id="8202" name="TextBox 7"/>
          <p:cNvSpPr txBox="1">
            <a:spLocks noChangeArrowheads="1"/>
          </p:cNvSpPr>
          <p:nvPr/>
        </p:nvSpPr>
        <p:spPr bwMode="auto">
          <a:xfrm>
            <a:off x="381000" y="3810000"/>
            <a:ext cx="1905000" cy="533400"/>
          </a:xfrm>
          <a:prstGeom prst="rect">
            <a:avLst/>
          </a:prstGeom>
          <a:noFill/>
          <a:ln w="9525">
            <a:noFill/>
            <a:miter lim="800000"/>
            <a:headEnd/>
            <a:tailEnd/>
          </a:ln>
        </p:spPr>
        <p:txBody>
          <a:bodyPr>
            <a:spAutoFit/>
          </a:bodyPr>
          <a:lstStyle/>
          <a:p>
            <a:r>
              <a:rPr lang="en-US" sz="2800"/>
              <a:t>4.Ông Ba  </a:t>
            </a:r>
          </a:p>
        </p:txBody>
      </p:sp>
      <p:sp>
        <p:nvSpPr>
          <p:cNvPr id="8203" name="TextBox 7"/>
          <p:cNvSpPr txBox="1">
            <a:spLocks noChangeArrowheads="1"/>
          </p:cNvSpPr>
          <p:nvPr/>
        </p:nvSpPr>
        <p:spPr bwMode="auto">
          <a:xfrm>
            <a:off x="381000" y="5724525"/>
            <a:ext cx="1524000" cy="523875"/>
          </a:xfrm>
          <a:prstGeom prst="rect">
            <a:avLst/>
          </a:prstGeom>
          <a:noFill/>
          <a:ln w="9525">
            <a:noFill/>
            <a:miter lim="800000"/>
            <a:headEnd/>
            <a:tailEnd/>
          </a:ln>
        </p:spPr>
        <p:txBody>
          <a:bodyPr>
            <a:spAutoFit/>
          </a:bodyPr>
          <a:lstStyle/>
          <a:p>
            <a:r>
              <a:rPr lang="en-US" sz="2800"/>
              <a:t>7.Ông  </a:t>
            </a:r>
          </a:p>
        </p:txBody>
      </p:sp>
      <p:sp>
        <p:nvSpPr>
          <p:cNvPr id="20" name="TextBox 7"/>
          <p:cNvSpPr txBox="1">
            <a:spLocks noChangeArrowheads="1"/>
          </p:cNvSpPr>
          <p:nvPr/>
        </p:nvSpPr>
        <p:spPr bwMode="auto">
          <a:xfrm>
            <a:off x="2057400" y="3810000"/>
            <a:ext cx="2209800" cy="523875"/>
          </a:xfrm>
          <a:prstGeom prst="rect">
            <a:avLst/>
          </a:prstGeom>
          <a:noFill/>
          <a:ln w="9525">
            <a:noFill/>
            <a:miter lim="800000"/>
            <a:headEnd/>
            <a:tailEnd/>
          </a:ln>
        </p:spPr>
        <p:txBody>
          <a:bodyPr>
            <a:spAutoFit/>
          </a:bodyPr>
          <a:lstStyle/>
          <a:p>
            <a:r>
              <a:rPr lang="en-US" sz="2800"/>
              <a:t>trầm ngâm.  </a:t>
            </a:r>
          </a:p>
        </p:txBody>
      </p:sp>
      <p:sp>
        <p:nvSpPr>
          <p:cNvPr id="8205" name="TextBox 7"/>
          <p:cNvSpPr txBox="1">
            <a:spLocks noChangeArrowheads="1"/>
          </p:cNvSpPr>
          <p:nvPr/>
        </p:nvSpPr>
        <p:spPr bwMode="auto">
          <a:xfrm>
            <a:off x="381000" y="4733925"/>
            <a:ext cx="3810000" cy="523875"/>
          </a:xfrm>
          <a:prstGeom prst="rect">
            <a:avLst/>
          </a:prstGeom>
          <a:noFill/>
          <a:ln w="9525">
            <a:noFill/>
            <a:miter lim="800000"/>
            <a:headEnd/>
            <a:tailEnd/>
          </a:ln>
        </p:spPr>
        <p:txBody>
          <a:bodyPr>
            <a:spAutoFit/>
          </a:bodyPr>
          <a:lstStyle/>
          <a:p>
            <a:r>
              <a:rPr lang="en-US" sz="2800"/>
              <a:t>6.Trái lại, Ông Sáu  </a:t>
            </a:r>
          </a:p>
        </p:txBody>
      </p:sp>
      <p:sp>
        <p:nvSpPr>
          <p:cNvPr id="22" name="TextBox 7"/>
          <p:cNvSpPr txBox="1">
            <a:spLocks noChangeArrowheads="1"/>
          </p:cNvSpPr>
          <p:nvPr/>
        </p:nvSpPr>
        <p:spPr bwMode="auto">
          <a:xfrm>
            <a:off x="3505200" y="4733925"/>
            <a:ext cx="1905000" cy="523875"/>
          </a:xfrm>
          <a:prstGeom prst="rect">
            <a:avLst/>
          </a:prstGeom>
          <a:noFill/>
          <a:ln w="9525">
            <a:noFill/>
            <a:miter lim="800000"/>
            <a:headEnd/>
            <a:tailEnd/>
          </a:ln>
        </p:spPr>
        <p:txBody>
          <a:bodyPr>
            <a:spAutoFit/>
          </a:bodyPr>
          <a:lstStyle/>
          <a:p>
            <a:r>
              <a:rPr lang="en-US" sz="2800"/>
              <a:t>rất sôi nổi.  </a:t>
            </a:r>
          </a:p>
        </p:txBody>
      </p:sp>
      <p:sp>
        <p:nvSpPr>
          <p:cNvPr id="23" name="TextBox 7"/>
          <p:cNvSpPr txBox="1">
            <a:spLocks noChangeArrowheads="1"/>
          </p:cNvSpPr>
          <p:nvPr/>
        </p:nvSpPr>
        <p:spPr bwMode="auto">
          <a:xfrm>
            <a:off x="1447800" y="5715000"/>
            <a:ext cx="7315200" cy="523875"/>
          </a:xfrm>
          <a:prstGeom prst="rect">
            <a:avLst/>
          </a:prstGeom>
          <a:noFill/>
          <a:ln w="9525">
            <a:noFill/>
            <a:miter lim="800000"/>
            <a:headEnd/>
            <a:tailEnd/>
          </a:ln>
        </p:spPr>
        <p:txBody>
          <a:bodyPr>
            <a:spAutoFit/>
          </a:bodyPr>
          <a:lstStyle/>
          <a:p>
            <a:r>
              <a:rPr lang="en-US" sz="2800"/>
              <a:t>hệt như Thần Thổ Địa của vùng này. </a:t>
            </a:r>
          </a:p>
        </p:txBody>
      </p:sp>
      <p:sp>
        <p:nvSpPr>
          <p:cNvPr id="6160" name="Line 11"/>
          <p:cNvSpPr>
            <a:spLocks noChangeShapeType="1"/>
          </p:cNvSpPr>
          <p:nvPr/>
        </p:nvSpPr>
        <p:spPr bwMode="auto">
          <a:xfrm flipH="1">
            <a:off x="3581400" y="2057400"/>
            <a:ext cx="76200" cy="304800"/>
          </a:xfrm>
          <a:prstGeom prst="line">
            <a:avLst/>
          </a:prstGeom>
          <a:noFill/>
          <a:ln w="38100">
            <a:solidFill>
              <a:srgbClr val="FF0000"/>
            </a:solidFill>
            <a:round/>
            <a:headEnd/>
            <a:tailEnd/>
          </a:ln>
        </p:spPr>
        <p:txBody>
          <a:bodyPr/>
          <a:lstStyle/>
          <a:p>
            <a:endParaRPr lang="en-US"/>
          </a:p>
        </p:txBody>
      </p:sp>
      <p:sp>
        <p:nvSpPr>
          <p:cNvPr id="6161" name="Line 11"/>
          <p:cNvSpPr>
            <a:spLocks noChangeShapeType="1"/>
          </p:cNvSpPr>
          <p:nvPr/>
        </p:nvSpPr>
        <p:spPr bwMode="auto">
          <a:xfrm flipH="1">
            <a:off x="1600200" y="2971800"/>
            <a:ext cx="76200" cy="304800"/>
          </a:xfrm>
          <a:prstGeom prst="line">
            <a:avLst/>
          </a:prstGeom>
          <a:noFill/>
          <a:ln w="38100">
            <a:solidFill>
              <a:srgbClr val="FF0000"/>
            </a:solidFill>
            <a:round/>
            <a:headEnd/>
            <a:tailEnd/>
          </a:ln>
        </p:spPr>
        <p:txBody>
          <a:bodyPr/>
          <a:lstStyle/>
          <a:p>
            <a:endParaRPr lang="en-US"/>
          </a:p>
        </p:txBody>
      </p:sp>
      <p:sp>
        <p:nvSpPr>
          <p:cNvPr id="6162" name="Line 11"/>
          <p:cNvSpPr>
            <a:spLocks noChangeShapeType="1"/>
          </p:cNvSpPr>
          <p:nvPr/>
        </p:nvSpPr>
        <p:spPr bwMode="auto">
          <a:xfrm flipH="1">
            <a:off x="1981200" y="3962400"/>
            <a:ext cx="76200" cy="304800"/>
          </a:xfrm>
          <a:prstGeom prst="line">
            <a:avLst/>
          </a:prstGeom>
          <a:noFill/>
          <a:ln w="38100">
            <a:solidFill>
              <a:srgbClr val="FF0000"/>
            </a:solidFill>
            <a:round/>
            <a:headEnd/>
            <a:tailEnd/>
          </a:ln>
        </p:spPr>
        <p:txBody>
          <a:bodyPr/>
          <a:lstStyle/>
          <a:p>
            <a:endParaRPr lang="en-US"/>
          </a:p>
        </p:txBody>
      </p:sp>
      <p:sp>
        <p:nvSpPr>
          <p:cNvPr id="6163" name="Line 11"/>
          <p:cNvSpPr>
            <a:spLocks noChangeShapeType="1"/>
          </p:cNvSpPr>
          <p:nvPr/>
        </p:nvSpPr>
        <p:spPr bwMode="auto">
          <a:xfrm flipH="1">
            <a:off x="3429000" y="4886325"/>
            <a:ext cx="76200" cy="304800"/>
          </a:xfrm>
          <a:prstGeom prst="line">
            <a:avLst/>
          </a:prstGeom>
          <a:noFill/>
          <a:ln w="38100">
            <a:solidFill>
              <a:srgbClr val="FF0000"/>
            </a:solidFill>
            <a:round/>
            <a:headEnd/>
            <a:tailEnd/>
          </a:ln>
        </p:spPr>
        <p:txBody>
          <a:bodyPr/>
          <a:lstStyle/>
          <a:p>
            <a:endParaRPr lang="en-US"/>
          </a:p>
        </p:txBody>
      </p:sp>
      <p:sp>
        <p:nvSpPr>
          <p:cNvPr id="6164" name="Line 11"/>
          <p:cNvSpPr>
            <a:spLocks noChangeShapeType="1"/>
          </p:cNvSpPr>
          <p:nvPr/>
        </p:nvSpPr>
        <p:spPr bwMode="auto">
          <a:xfrm flipH="1">
            <a:off x="1447800" y="5867400"/>
            <a:ext cx="76200" cy="304800"/>
          </a:xfrm>
          <a:prstGeom prst="line">
            <a:avLst/>
          </a:prstGeom>
          <a:noFill/>
          <a:ln w="38100">
            <a:solidFill>
              <a:srgbClr val="FF0000"/>
            </a:solidFill>
            <a:round/>
            <a:headEnd/>
            <a:tailEnd/>
          </a:ln>
        </p:spPr>
        <p:txBody>
          <a:bodyPr/>
          <a:lstStyle/>
          <a:p>
            <a:endParaRPr lang="en-US"/>
          </a:p>
        </p:txBody>
      </p:sp>
      <p:sp>
        <p:nvSpPr>
          <p:cNvPr id="6165" name="Line 14"/>
          <p:cNvSpPr>
            <a:spLocks noChangeShapeType="1"/>
          </p:cNvSpPr>
          <p:nvPr/>
        </p:nvSpPr>
        <p:spPr bwMode="auto">
          <a:xfrm>
            <a:off x="2209800" y="2362200"/>
            <a:ext cx="1219200" cy="0"/>
          </a:xfrm>
          <a:prstGeom prst="line">
            <a:avLst/>
          </a:prstGeom>
          <a:noFill/>
          <a:ln w="38100">
            <a:solidFill>
              <a:srgbClr val="FF0000"/>
            </a:solidFill>
            <a:round/>
            <a:headEnd/>
            <a:tailEnd/>
          </a:ln>
        </p:spPr>
        <p:txBody>
          <a:bodyPr/>
          <a:lstStyle/>
          <a:p>
            <a:endParaRPr lang="en-US"/>
          </a:p>
        </p:txBody>
      </p:sp>
      <p:sp>
        <p:nvSpPr>
          <p:cNvPr id="6166" name="Line 15"/>
          <p:cNvSpPr>
            <a:spLocks noChangeShapeType="1"/>
          </p:cNvSpPr>
          <p:nvPr/>
        </p:nvSpPr>
        <p:spPr bwMode="auto">
          <a:xfrm>
            <a:off x="4038600" y="2362200"/>
            <a:ext cx="1752600" cy="0"/>
          </a:xfrm>
          <a:prstGeom prst="line">
            <a:avLst/>
          </a:prstGeom>
          <a:noFill/>
          <a:ln w="38100">
            <a:solidFill>
              <a:srgbClr val="FF0000"/>
            </a:solidFill>
            <a:round/>
            <a:headEnd/>
            <a:tailEnd/>
          </a:ln>
        </p:spPr>
        <p:txBody>
          <a:bodyPr/>
          <a:lstStyle/>
          <a:p>
            <a:endParaRPr lang="en-US"/>
          </a:p>
        </p:txBody>
      </p:sp>
      <p:sp>
        <p:nvSpPr>
          <p:cNvPr id="6167" name="Line 19"/>
          <p:cNvSpPr>
            <a:spLocks noChangeShapeType="1"/>
          </p:cNvSpPr>
          <p:nvPr/>
        </p:nvSpPr>
        <p:spPr bwMode="auto">
          <a:xfrm flipV="1">
            <a:off x="1676400" y="3306763"/>
            <a:ext cx="6705600" cy="46037"/>
          </a:xfrm>
          <a:prstGeom prst="line">
            <a:avLst/>
          </a:prstGeom>
          <a:noFill/>
          <a:ln w="38100">
            <a:solidFill>
              <a:srgbClr val="FF0000"/>
            </a:solidFill>
            <a:round/>
            <a:headEnd/>
            <a:tailEnd/>
          </a:ln>
        </p:spPr>
        <p:txBody>
          <a:bodyPr/>
          <a:lstStyle/>
          <a:p>
            <a:endParaRPr lang="en-US"/>
          </a:p>
        </p:txBody>
      </p:sp>
      <p:sp>
        <p:nvSpPr>
          <p:cNvPr id="6168" name="Line 38"/>
          <p:cNvSpPr>
            <a:spLocks noChangeShapeType="1"/>
          </p:cNvSpPr>
          <p:nvPr/>
        </p:nvSpPr>
        <p:spPr bwMode="auto">
          <a:xfrm>
            <a:off x="762000" y="3352800"/>
            <a:ext cx="838200" cy="0"/>
          </a:xfrm>
          <a:prstGeom prst="line">
            <a:avLst/>
          </a:prstGeom>
          <a:noFill/>
          <a:ln w="38100">
            <a:solidFill>
              <a:srgbClr val="FF0000"/>
            </a:solidFill>
            <a:round/>
            <a:headEnd/>
            <a:tailEnd/>
          </a:ln>
        </p:spPr>
        <p:txBody>
          <a:bodyPr/>
          <a:lstStyle/>
          <a:p>
            <a:endParaRPr lang="en-US"/>
          </a:p>
        </p:txBody>
      </p:sp>
      <p:sp>
        <p:nvSpPr>
          <p:cNvPr id="6169" name="Line 16"/>
          <p:cNvSpPr>
            <a:spLocks noChangeShapeType="1"/>
          </p:cNvSpPr>
          <p:nvPr/>
        </p:nvSpPr>
        <p:spPr bwMode="auto">
          <a:xfrm>
            <a:off x="762000" y="4267200"/>
            <a:ext cx="1143000" cy="0"/>
          </a:xfrm>
          <a:prstGeom prst="line">
            <a:avLst/>
          </a:prstGeom>
          <a:noFill/>
          <a:ln w="38100">
            <a:solidFill>
              <a:srgbClr val="FF0000"/>
            </a:solidFill>
            <a:round/>
            <a:headEnd/>
            <a:tailEnd/>
          </a:ln>
        </p:spPr>
        <p:txBody>
          <a:bodyPr/>
          <a:lstStyle/>
          <a:p>
            <a:endParaRPr lang="en-US"/>
          </a:p>
        </p:txBody>
      </p:sp>
      <p:sp>
        <p:nvSpPr>
          <p:cNvPr id="6170" name="Line 16"/>
          <p:cNvSpPr>
            <a:spLocks noChangeShapeType="1"/>
          </p:cNvSpPr>
          <p:nvPr/>
        </p:nvSpPr>
        <p:spPr bwMode="auto">
          <a:xfrm>
            <a:off x="2133600" y="5191125"/>
            <a:ext cx="1143000" cy="0"/>
          </a:xfrm>
          <a:prstGeom prst="line">
            <a:avLst/>
          </a:prstGeom>
          <a:noFill/>
          <a:ln w="38100">
            <a:solidFill>
              <a:srgbClr val="FF0000"/>
            </a:solidFill>
            <a:round/>
            <a:headEnd/>
            <a:tailEnd/>
          </a:ln>
        </p:spPr>
        <p:txBody>
          <a:bodyPr/>
          <a:lstStyle/>
          <a:p>
            <a:endParaRPr lang="en-US"/>
          </a:p>
        </p:txBody>
      </p:sp>
      <p:sp>
        <p:nvSpPr>
          <p:cNvPr id="6171" name="Line 20"/>
          <p:cNvSpPr>
            <a:spLocks noChangeShapeType="1"/>
          </p:cNvSpPr>
          <p:nvPr/>
        </p:nvSpPr>
        <p:spPr bwMode="auto">
          <a:xfrm flipV="1">
            <a:off x="3505200" y="5160963"/>
            <a:ext cx="1600200" cy="46037"/>
          </a:xfrm>
          <a:prstGeom prst="line">
            <a:avLst/>
          </a:prstGeom>
          <a:noFill/>
          <a:ln w="38100">
            <a:solidFill>
              <a:srgbClr val="FF0000"/>
            </a:solidFill>
            <a:round/>
            <a:headEnd/>
            <a:tailEnd/>
          </a:ln>
        </p:spPr>
        <p:txBody>
          <a:bodyPr/>
          <a:lstStyle/>
          <a:p>
            <a:endParaRPr lang="en-US"/>
          </a:p>
        </p:txBody>
      </p:sp>
      <p:sp>
        <p:nvSpPr>
          <p:cNvPr id="6172" name="Line 20"/>
          <p:cNvSpPr>
            <a:spLocks noChangeShapeType="1"/>
          </p:cNvSpPr>
          <p:nvPr/>
        </p:nvSpPr>
        <p:spPr bwMode="auto">
          <a:xfrm>
            <a:off x="2209800" y="4267200"/>
            <a:ext cx="1752600" cy="0"/>
          </a:xfrm>
          <a:prstGeom prst="line">
            <a:avLst/>
          </a:prstGeom>
          <a:noFill/>
          <a:ln w="38100">
            <a:solidFill>
              <a:srgbClr val="FF0000"/>
            </a:solidFill>
            <a:round/>
            <a:headEnd/>
            <a:tailEnd/>
          </a:ln>
        </p:spPr>
        <p:txBody>
          <a:bodyPr/>
          <a:lstStyle/>
          <a:p>
            <a:endParaRPr lang="en-US"/>
          </a:p>
        </p:txBody>
      </p:sp>
      <p:sp>
        <p:nvSpPr>
          <p:cNvPr id="6173" name="Line 18"/>
          <p:cNvSpPr>
            <a:spLocks noChangeShapeType="1"/>
          </p:cNvSpPr>
          <p:nvPr/>
        </p:nvSpPr>
        <p:spPr bwMode="auto">
          <a:xfrm>
            <a:off x="762000" y="6172200"/>
            <a:ext cx="609600" cy="0"/>
          </a:xfrm>
          <a:prstGeom prst="line">
            <a:avLst/>
          </a:prstGeom>
          <a:noFill/>
          <a:ln w="38100">
            <a:solidFill>
              <a:srgbClr val="FF0000"/>
            </a:solidFill>
            <a:round/>
            <a:headEnd/>
            <a:tailEnd/>
          </a:ln>
        </p:spPr>
        <p:txBody>
          <a:bodyPr/>
          <a:lstStyle/>
          <a:p>
            <a:endParaRPr lang="en-US"/>
          </a:p>
        </p:txBody>
      </p:sp>
      <p:sp>
        <p:nvSpPr>
          <p:cNvPr id="6174" name="Line 21"/>
          <p:cNvSpPr>
            <a:spLocks noChangeShapeType="1"/>
          </p:cNvSpPr>
          <p:nvPr/>
        </p:nvSpPr>
        <p:spPr bwMode="auto">
          <a:xfrm flipV="1">
            <a:off x="1600200" y="6127750"/>
            <a:ext cx="5638800" cy="44450"/>
          </a:xfrm>
          <a:prstGeom prst="line">
            <a:avLst/>
          </a:prstGeom>
          <a:noFill/>
          <a:ln w="38100">
            <a:solidFill>
              <a:srgbClr val="FF0000"/>
            </a:solidFill>
            <a:round/>
            <a:headEnd/>
            <a:tailEnd/>
          </a:ln>
        </p:spPr>
        <p:txBody>
          <a:bodyPr/>
          <a:lstStyle/>
          <a:p>
            <a:endParaRPr lang="en-US"/>
          </a:p>
        </p:txBody>
      </p:sp>
      <p:sp>
        <p:nvSpPr>
          <p:cNvPr id="47" name="TextBox 6"/>
          <p:cNvSpPr txBox="1">
            <a:spLocks noChangeArrowheads="1"/>
          </p:cNvSpPr>
          <p:nvPr/>
        </p:nvSpPr>
        <p:spPr bwMode="auto">
          <a:xfrm>
            <a:off x="228600" y="1457325"/>
            <a:ext cx="8610600" cy="523875"/>
          </a:xfrm>
          <a:prstGeom prst="rect">
            <a:avLst/>
          </a:prstGeom>
          <a:noFill/>
          <a:ln w="9525">
            <a:noFill/>
            <a:miter lim="800000"/>
            <a:headEnd/>
            <a:tailEnd/>
          </a:ln>
        </p:spPr>
        <p:txBody>
          <a:bodyPr>
            <a:spAutoFit/>
          </a:bodyPr>
          <a:lstStyle/>
          <a:p>
            <a:r>
              <a:rPr lang="en-US" sz="2800" b="1">
                <a:solidFill>
                  <a:srgbClr val="3333FF"/>
                </a:solidFill>
              </a:rPr>
              <a:t> Chúng do những từ ngữ như thế nào tạo thành? </a:t>
            </a:r>
          </a:p>
        </p:txBody>
      </p:sp>
      <p:sp>
        <p:nvSpPr>
          <p:cNvPr id="48" name="Text Box 27"/>
          <p:cNvSpPr txBox="1">
            <a:spLocks noChangeArrowheads="1"/>
          </p:cNvSpPr>
          <p:nvPr/>
        </p:nvSpPr>
        <p:spPr bwMode="auto">
          <a:xfrm>
            <a:off x="4495800" y="2362200"/>
            <a:ext cx="2209800" cy="533400"/>
          </a:xfrm>
          <a:prstGeom prst="rect">
            <a:avLst/>
          </a:prstGeom>
          <a:noFill/>
          <a:ln w="9525">
            <a:noFill/>
            <a:miter lim="800000"/>
            <a:headEnd/>
            <a:tailEnd/>
          </a:ln>
        </p:spPr>
        <p:txBody>
          <a:bodyPr>
            <a:spAutoFit/>
          </a:bodyPr>
          <a:lstStyle/>
          <a:p>
            <a:pPr>
              <a:spcBef>
                <a:spcPct val="50000"/>
              </a:spcBef>
            </a:pPr>
            <a:r>
              <a:rPr lang="en-US" sz="2800">
                <a:solidFill>
                  <a:srgbClr val="9900FF"/>
                </a:solidFill>
                <a:latin typeface="Times New Roman" pitchFamily="18" charset="0"/>
              </a:rPr>
              <a:t>Cụm Tính từ</a:t>
            </a:r>
          </a:p>
        </p:txBody>
      </p:sp>
      <p:sp>
        <p:nvSpPr>
          <p:cNvPr id="49" name="Text Box 28"/>
          <p:cNvSpPr txBox="1">
            <a:spLocks noChangeArrowheads="1"/>
          </p:cNvSpPr>
          <p:nvPr/>
        </p:nvSpPr>
        <p:spPr bwMode="auto">
          <a:xfrm>
            <a:off x="4495800" y="3352800"/>
            <a:ext cx="2209800" cy="533400"/>
          </a:xfrm>
          <a:prstGeom prst="rect">
            <a:avLst/>
          </a:prstGeom>
          <a:noFill/>
          <a:ln w="9525">
            <a:noFill/>
            <a:miter lim="800000"/>
            <a:headEnd/>
            <a:tailEnd/>
          </a:ln>
        </p:spPr>
        <p:txBody>
          <a:bodyPr>
            <a:spAutoFit/>
          </a:bodyPr>
          <a:lstStyle/>
          <a:p>
            <a:pPr>
              <a:spcBef>
                <a:spcPct val="50000"/>
              </a:spcBef>
            </a:pPr>
            <a:r>
              <a:rPr lang="en-US" sz="2800">
                <a:solidFill>
                  <a:srgbClr val="9900FF"/>
                </a:solidFill>
                <a:latin typeface="Times New Roman" pitchFamily="18" charset="0"/>
              </a:rPr>
              <a:t>Cụm Động từ</a:t>
            </a:r>
          </a:p>
        </p:txBody>
      </p:sp>
      <p:sp>
        <p:nvSpPr>
          <p:cNvPr id="50" name="Text Box 29"/>
          <p:cNvSpPr txBox="1">
            <a:spLocks noChangeArrowheads="1"/>
          </p:cNvSpPr>
          <p:nvPr/>
        </p:nvSpPr>
        <p:spPr bwMode="auto">
          <a:xfrm>
            <a:off x="4495800" y="4267200"/>
            <a:ext cx="1447800" cy="533400"/>
          </a:xfrm>
          <a:prstGeom prst="rect">
            <a:avLst/>
          </a:prstGeom>
          <a:noFill/>
          <a:ln w="9525">
            <a:noFill/>
            <a:miter lim="800000"/>
            <a:headEnd/>
            <a:tailEnd/>
          </a:ln>
        </p:spPr>
        <p:txBody>
          <a:bodyPr>
            <a:spAutoFit/>
          </a:bodyPr>
          <a:lstStyle/>
          <a:p>
            <a:pPr>
              <a:spcBef>
                <a:spcPct val="50000"/>
              </a:spcBef>
            </a:pPr>
            <a:r>
              <a:rPr lang="en-US" sz="2800">
                <a:solidFill>
                  <a:srgbClr val="9900FF"/>
                </a:solidFill>
                <a:latin typeface="Times New Roman" pitchFamily="18" charset="0"/>
              </a:rPr>
              <a:t>Động từ</a:t>
            </a:r>
          </a:p>
        </p:txBody>
      </p:sp>
      <p:sp>
        <p:nvSpPr>
          <p:cNvPr id="51" name="Text Box 30"/>
          <p:cNvSpPr txBox="1">
            <a:spLocks noChangeArrowheads="1"/>
          </p:cNvSpPr>
          <p:nvPr/>
        </p:nvSpPr>
        <p:spPr bwMode="auto">
          <a:xfrm>
            <a:off x="4495800" y="5181600"/>
            <a:ext cx="2057400" cy="533400"/>
          </a:xfrm>
          <a:prstGeom prst="rect">
            <a:avLst/>
          </a:prstGeom>
          <a:noFill/>
          <a:ln w="9525">
            <a:noFill/>
            <a:miter lim="800000"/>
            <a:headEnd/>
            <a:tailEnd/>
          </a:ln>
        </p:spPr>
        <p:txBody>
          <a:bodyPr>
            <a:spAutoFit/>
          </a:bodyPr>
          <a:lstStyle/>
          <a:p>
            <a:pPr>
              <a:spcBef>
                <a:spcPct val="50000"/>
              </a:spcBef>
            </a:pPr>
            <a:r>
              <a:rPr lang="en-US" sz="2800">
                <a:solidFill>
                  <a:srgbClr val="9900FF"/>
                </a:solidFill>
                <a:latin typeface="Times New Roman" pitchFamily="18" charset="0"/>
              </a:rPr>
              <a:t>Cụm Tính từ</a:t>
            </a:r>
          </a:p>
        </p:txBody>
      </p:sp>
      <p:sp>
        <p:nvSpPr>
          <p:cNvPr id="52" name="Text Box 31"/>
          <p:cNvSpPr txBox="1">
            <a:spLocks noChangeArrowheads="1"/>
          </p:cNvSpPr>
          <p:nvPr/>
        </p:nvSpPr>
        <p:spPr bwMode="auto">
          <a:xfrm>
            <a:off x="4495800" y="6172200"/>
            <a:ext cx="2057400" cy="523875"/>
          </a:xfrm>
          <a:prstGeom prst="rect">
            <a:avLst/>
          </a:prstGeom>
          <a:noFill/>
          <a:ln w="9525">
            <a:noFill/>
            <a:miter lim="800000"/>
            <a:headEnd/>
            <a:tailEnd/>
          </a:ln>
        </p:spPr>
        <p:txBody>
          <a:bodyPr>
            <a:spAutoFit/>
          </a:bodyPr>
          <a:lstStyle/>
          <a:p>
            <a:pPr>
              <a:spcBef>
                <a:spcPct val="50000"/>
              </a:spcBef>
            </a:pPr>
            <a:r>
              <a:rPr lang="en-US" sz="2800">
                <a:solidFill>
                  <a:srgbClr val="9900FF"/>
                </a:solidFill>
                <a:latin typeface="Times New Roman" pitchFamily="18" charset="0"/>
              </a:rPr>
              <a:t>Cụm Tính từ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6172"/>
                                        </p:tgtEl>
                                      </p:cBhvr>
                                    </p:animEffect>
                                    <p:set>
                                      <p:cBhvr>
                                        <p:cTn id="7" dur="1" fill="hold">
                                          <p:stCondLst>
                                            <p:cond delay="499"/>
                                          </p:stCondLst>
                                        </p:cTn>
                                        <p:tgtEl>
                                          <p:spTgt spid="6172"/>
                                        </p:tgtEl>
                                        <p:attrNameLst>
                                          <p:attrName>style.visibility</p:attrName>
                                        </p:attrNameLst>
                                      </p:cBhvr>
                                      <p:to>
                                        <p:strVal val="hidden"/>
                                      </p:to>
                                    </p:set>
                                  </p:childTnLst>
                                </p:cTn>
                              </p:par>
                              <p:par>
                                <p:cTn id="8" presetID="8" presetClass="exit" presetSubtype="16" fill="hold" grpId="0" nodeType="withEffect">
                                  <p:stCondLst>
                                    <p:cond delay="0"/>
                                  </p:stCondLst>
                                  <p:childTnLst>
                                    <p:animEffect transition="out" filter="diamond(in)">
                                      <p:cBhvr>
                                        <p:cTn id="9" dur="2000"/>
                                        <p:tgtEl>
                                          <p:spTgt spid="6160"/>
                                        </p:tgtEl>
                                      </p:cBhvr>
                                    </p:animEffect>
                                    <p:set>
                                      <p:cBhvr>
                                        <p:cTn id="10" dur="1" fill="hold">
                                          <p:stCondLst>
                                            <p:cond delay="1999"/>
                                          </p:stCondLst>
                                        </p:cTn>
                                        <p:tgtEl>
                                          <p:spTgt spid="6160"/>
                                        </p:tgtEl>
                                        <p:attrNameLst>
                                          <p:attrName>style.visibility</p:attrName>
                                        </p:attrNameLst>
                                      </p:cBhvr>
                                      <p:to>
                                        <p:strVal val="hidden"/>
                                      </p:to>
                                    </p:set>
                                  </p:childTnLst>
                                </p:cTn>
                              </p:par>
                              <p:par>
                                <p:cTn id="11" presetID="5" presetClass="exit" presetSubtype="10" fill="hold" grpId="0" nodeType="withEffect">
                                  <p:stCondLst>
                                    <p:cond delay="0"/>
                                  </p:stCondLst>
                                  <p:childTnLst>
                                    <p:animEffect transition="out" filter="checkerboard(across)">
                                      <p:cBhvr>
                                        <p:cTn id="12" dur="500"/>
                                        <p:tgtEl>
                                          <p:spTgt spid="6169"/>
                                        </p:tgtEl>
                                      </p:cBhvr>
                                    </p:animEffect>
                                    <p:set>
                                      <p:cBhvr>
                                        <p:cTn id="13" dur="1" fill="hold">
                                          <p:stCondLst>
                                            <p:cond delay="499"/>
                                          </p:stCondLst>
                                        </p:cTn>
                                        <p:tgtEl>
                                          <p:spTgt spid="6169"/>
                                        </p:tgtEl>
                                        <p:attrNameLst>
                                          <p:attrName>style.visibility</p:attrName>
                                        </p:attrNameLst>
                                      </p:cBhvr>
                                      <p:to>
                                        <p:strVal val="hidden"/>
                                      </p:to>
                                    </p:set>
                                  </p:childTnLst>
                                </p:cTn>
                              </p:par>
                              <p:par>
                                <p:cTn id="14" presetID="8" presetClass="exit" presetSubtype="16" fill="hold" grpId="0" nodeType="withEffect">
                                  <p:stCondLst>
                                    <p:cond delay="0"/>
                                  </p:stCondLst>
                                  <p:childTnLst>
                                    <p:animEffect transition="out" filter="diamond(in)">
                                      <p:cBhvr>
                                        <p:cTn id="15" dur="2000"/>
                                        <p:tgtEl>
                                          <p:spTgt spid="6165"/>
                                        </p:tgtEl>
                                      </p:cBhvr>
                                    </p:animEffect>
                                    <p:set>
                                      <p:cBhvr>
                                        <p:cTn id="16" dur="1" fill="hold">
                                          <p:stCondLst>
                                            <p:cond delay="1999"/>
                                          </p:stCondLst>
                                        </p:cTn>
                                        <p:tgtEl>
                                          <p:spTgt spid="6165"/>
                                        </p:tgtEl>
                                        <p:attrNameLst>
                                          <p:attrName>style.visibility</p:attrName>
                                        </p:attrNameLst>
                                      </p:cBhvr>
                                      <p:to>
                                        <p:strVal val="hidden"/>
                                      </p:to>
                                    </p:set>
                                  </p:childTnLst>
                                </p:cTn>
                              </p:par>
                              <p:par>
                                <p:cTn id="17" presetID="5" presetClass="exit" presetSubtype="10" fill="hold" grpId="1" nodeType="withEffect">
                                  <p:stCondLst>
                                    <p:cond delay="0"/>
                                  </p:stCondLst>
                                  <p:childTnLst>
                                    <p:animEffect transition="out" filter="checkerboard(across)">
                                      <p:cBhvr>
                                        <p:cTn id="18" dur="500"/>
                                        <p:tgtEl>
                                          <p:spTgt spid="6160"/>
                                        </p:tgtEl>
                                      </p:cBhvr>
                                    </p:animEffect>
                                    <p:set>
                                      <p:cBhvr>
                                        <p:cTn id="19" dur="1" fill="hold">
                                          <p:stCondLst>
                                            <p:cond delay="499"/>
                                          </p:stCondLst>
                                        </p:cTn>
                                        <p:tgtEl>
                                          <p:spTgt spid="6160"/>
                                        </p:tgtEl>
                                        <p:attrNameLst>
                                          <p:attrName>style.visibility</p:attrName>
                                        </p:attrNameLst>
                                      </p:cBhvr>
                                      <p:to>
                                        <p:strVal val="hidden"/>
                                      </p:to>
                                    </p:set>
                                  </p:childTnLst>
                                </p:cTn>
                              </p:par>
                              <p:par>
                                <p:cTn id="20" presetID="5" presetClass="exit" presetSubtype="10" fill="hold" grpId="1" nodeType="withEffect">
                                  <p:stCondLst>
                                    <p:cond delay="0"/>
                                  </p:stCondLst>
                                  <p:childTnLst>
                                    <p:animEffect transition="out" filter="checkerboard(across)">
                                      <p:cBhvr>
                                        <p:cTn id="21" dur="500"/>
                                        <p:tgtEl>
                                          <p:spTgt spid="6165"/>
                                        </p:tgtEl>
                                      </p:cBhvr>
                                    </p:animEffect>
                                    <p:set>
                                      <p:cBhvr>
                                        <p:cTn id="22" dur="1" fill="hold">
                                          <p:stCondLst>
                                            <p:cond delay="499"/>
                                          </p:stCondLst>
                                        </p:cTn>
                                        <p:tgtEl>
                                          <p:spTgt spid="6165"/>
                                        </p:tgtEl>
                                        <p:attrNameLst>
                                          <p:attrName>style.visibility</p:attrName>
                                        </p:attrNameLst>
                                      </p:cBhvr>
                                      <p:to>
                                        <p:strVal val="hidden"/>
                                      </p:to>
                                    </p:set>
                                  </p:childTnLst>
                                </p:cTn>
                              </p:par>
                              <p:par>
                                <p:cTn id="23" presetID="5" presetClass="exit" presetSubtype="10" fill="hold" grpId="0" nodeType="withEffect">
                                  <p:stCondLst>
                                    <p:cond delay="0"/>
                                  </p:stCondLst>
                                  <p:childTnLst>
                                    <p:animEffect transition="out" filter="checkerboard(across)">
                                      <p:cBhvr>
                                        <p:cTn id="24" dur="500"/>
                                        <p:tgtEl>
                                          <p:spTgt spid="6166"/>
                                        </p:tgtEl>
                                      </p:cBhvr>
                                    </p:animEffect>
                                    <p:set>
                                      <p:cBhvr>
                                        <p:cTn id="25" dur="1" fill="hold">
                                          <p:stCondLst>
                                            <p:cond delay="499"/>
                                          </p:stCondLst>
                                        </p:cTn>
                                        <p:tgtEl>
                                          <p:spTgt spid="6166"/>
                                        </p:tgtEl>
                                        <p:attrNameLst>
                                          <p:attrName>style.visibility</p:attrName>
                                        </p:attrNameLst>
                                      </p:cBhvr>
                                      <p:to>
                                        <p:strVal val="hidden"/>
                                      </p:to>
                                    </p:set>
                                  </p:childTnLst>
                                </p:cTn>
                              </p:par>
                              <p:par>
                                <p:cTn id="26" presetID="5" presetClass="exit" presetSubtype="10" fill="hold" grpId="0" nodeType="withEffect">
                                  <p:stCondLst>
                                    <p:cond delay="0"/>
                                  </p:stCondLst>
                                  <p:childTnLst>
                                    <p:animEffect transition="out" filter="checkerboard(across)">
                                      <p:cBhvr>
                                        <p:cTn id="27" dur="500"/>
                                        <p:tgtEl>
                                          <p:spTgt spid="6161"/>
                                        </p:tgtEl>
                                      </p:cBhvr>
                                    </p:animEffect>
                                    <p:set>
                                      <p:cBhvr>
                                        <p:cTn id="28" dur="1" fill="hold">
                                          <p:stCondLst>
                                            <p:cond delay="499"/>
                                          </p:stCondLst>
                                        </p:cTn>
                                        <p:tgtEl>
                                          <p:spTgt spid="6161"/>
                                        </p:tgtEl>
                                        <p:attrNameLst>
                                          <p:attrName>style.visibility</p:attrName>
                                        </p:attrNameLst>
                                      </p:cBhvr>
                                      <p:to>
                                        <p:strVal val="hidden"/>
                                      </p:to>
                                    </p:set>
                                  </p:childTnLst>
                                </p:cTn>
                              </p:par>
                              <p:par>
                                <p:cTn id="29" presetID="5" presetClass="exit" presetSubtype="10" fill="hold" grpId="0" nodeType="withEffect">
                                  <p:stCondLst>
                                    <p:cond delay="0"/>
                                  </p:stCondLst>
                                  <p:childTnLst>
                                    <p:animEffect transition="out" filter="checkerboard(across)">
                                      <p:cBhvr>
                                        <p:cTn id="30" dur="500"/>
                                        <p:tgtEl>
                                          <p:spTgt spid="6168"/>
                                        </p:tgtEl>
                                      </p:cBhvr>
                                    </p:animEffect>
                                    <p:set>
                                      <p:cBhvr>
                                        <p:cTn id="31" dur="1" fill="hold">
                                          <p:stCondLst>
                                            <p:cond delay="499"/>
                                          </p:stCondLst>
                                        </p:cTn>
                                        <p:tgtEl>
                                          <p:spTgt spid="6168"/>
                                        </p:tgtEl>
                                        <p:attrNameLst>
                                          <p:attrName>style.visibility</p:attrName>
                                        </p:attrNameLst>
                                      </p:cBhvr>
                                      <p:to>
                                        <p:strVal val="hidden"/>
                                      </p:to>
                                    </p:set>
                                  </p:childTnLst>
                                </p:cTn>
                              </p:par>
                              <p:par>
                                <p:cTn id="32" presetID="8" presetClass="exit" presetSubtype="16" fill="hold" grpId="0" nodeType="withEffect">
                                  <p:stCondLst>
                                    <p:cond delay="0"/>
                                  </p:stCondLst>
                                  <p:childTnLst>
                                    <p:animEffect transition="out" filter="diamond(in)">
                                      <p:cBhvr>
                                        <p:cTn id="33" dur="2000"/>
                                        <p:tgtEl>
                                          <p:spTgt spid="6164"/>
                                        </p:tgtEl>
                                      </p:cBhvr>
                                    </p:animEffect>
                                    <p:set>
                                      <p:cBhvr>
                                        <p:cTn id="34" dur="1" fill="hold">
                                          <p:stCondLst>
                                            <p:cond delay="1999"/>
                                          </p:stCondLst>
                                        </p:cTn>
                                        <p:tgtEl>
                                          <p:spTgt spid="6164"/>
                                        </p:tgtEl>
                                        <p:attrNameLst>
                                          <p:attrName>style.visibility</p:attrName>
                                        </p:attrNameLst>
                                      </p:cBhvr>
                                      <p:to>
                                        <p:strVal val="hidden"/>
                                      </p:to>
                                    </p:set>
                                  </p:childTnLst>
                                </p:cTn>
                              </p:par>
                              <p:par>
                                <p:cTn id="35" presetID="8" presetClass="exit" presetSubtype="16" fill="hold" grpId="0" nodeType="withEffect">
                                  <p:stCondLst>
                                    <p:cond delay="0"/>
                                  </p:stCondLst>
                                  <p:childTnLst>
                                    <p:animEffect transition="out" filter="diamond(in)">
                                      <p:cBhvr>
                                        <p:cTn id="36" dur="2000"/>
                                        <p:tgtEl>
                                          <p:spTgt spid="6173"/>
                                        </p:tgtEl>
                                      </p:cBhvr>
                                    </p:animEffect>
                                    <p:set>
                                      <p:cBhvr>
                                        <p:cTn id="37" dur="1" fill="hold">
                                          <p:stCondLst>
                                            <p:cond delay="1999"/>
                                          </p:stCondLst>
                                        </p:cTn>
                                        <p:tgtEl>
                                          <p:spTgt spid="6173"/>
                                        </p:tgtEl>
                                        <p:attrNameLst>
                                          <p:attrName>style.visibility</p:attrName>
                                        </p:attrNameLst>
                                      </p:cBhvr>
                                      <p:to>
                                        <p:strVal val="hidden"/>
                                      </p:to>
                                    </p:set>
                                  </p:childTnLst>
                                </p:cTn>
                              </p:par>
                              <p:par>
                                <p:cTn id="38" presetID="8" presetClass="exit" presetSubtype="16" fill="hold" grpId="0" nodeType="withEffect">
                                  <p:stCondLst>
                                    <p:cond delay="0"/>
                                  </p:stCondLst>
                                  <p:childTnLst>
                                    <p:animEffect transition="out" filter="diamond(in)">
                                      <p:cBhvr>
                                        <p:cTn id="39" dur="2000"/>
                                        <p:tgtEl>
                                          <p:spTgt spid="6174"/>
                                        </p:tgtEl>
                                      </p:cBhvr>
                                    </p:animEffect>
                                    <p:set>
                                      <p:cBhvr>
                                        <p:cTn id="40" dur="1" fill="hold">
                                          <p:stCondLst>
                                            <p:cond delay="1999"/>
                                          </p:stCondLst>
                                        </p:cTn>
                                        <p:tgtEl>
                                          <p:spTgt spid="6174"/>
                                        </p:tgtEl>
                                        <p:attrNameLst>
                                          <p:attrName>style.visibility</p:attrName>
                                        </p:attrNameLst>
                                      </p:cBhvr>
                                      <p:to>
                                        <p:strVal val="hidden"/>
                                      </p:to>
                                    </p:set>
                                  </p:childTnLst>
                                </p:cTn>
                              </p:par>
                              <p:par>
                                <p:cTn id="41" presetID="5" presetClass="exit" presetSubtype="10" fill="hold" grpId="0" nodeType="withEffect">
                                  <p:stCondLst>
                                    <p:cond delay="0"/>
                                  </p:stCondLst>
                                  <p:childTnLst>
                                    <p:animEffect transition="out" filter="checkerboard(across)">
                                      <p:cBhvr>
                                        <p:cTn id="42" dur="500"/>
                                        <p:tgtEl>
                                          <p:spTgt spid="6167"/>
                                        </p:tgtEl>
                                      </p:cBhvr>
                                    </p:animEffect>
                                    <p:set>
                                      <p:cBhvr>
                                        <p:cTn id="43" dur="1" fill="hold">
                                          <p:stCondLst>
                                            <p:cond delay="499"/>
                                          </p:stCondLst>
                                        </p:cTn>
                                        <p:tgtEl>
                                          <p:spTgt spid="6167"/>
                                        </p:tgtEl>
                                        <p:attrNameLst>
                                          <p:attrName>style.visibility</p:attrName>
                                        </p:attrNameLst>
                                      </p:cBhvr>
                                      <p:to>
                                        <p:strVal val="hidden"/>
                                      </p:to>
                                    </p:set>
                                  </p:childTnLst>
                                </p:cTn>
                              </p:par>
                              <p:par>
                                <p:cTn id="44" presetID="5" presetClass="exit" presetSubtype="10" fill="hold" grpId="0" nodeType="withEffect">
                                  <p:stCondLst>
                                    <p:cond delay="0"/>
                                  </p:stCondLst>
                                  <p:childTnLst>
                                    <p:animEffect transition="out" filter="checkerboard(across)">
                                      <p:cBhvr>
                                        <p:cTn id="45" dur="500"/>
                                        <p:tgtEl>
                                          <p:spTgt spid="6162"/>
                                        </p:tgtEl>
                                      </p:cBhvr>
                                    </p:animEffect>
                                    <p:set>
                                      <p:cBhvr>
                                        <p:cTn id="46" dur="1" fill="hold">
                                          <p:stCondLst>
                                            <p:cond delay="499"/>
                                          </p:stCondLst>
                                        </p:cTn>
                                        <p:tgtEl>
                                          <p:spTgt spid="6162"/>
                                        </p:tgtEl>
                                        <p:attrNameLst>
                                          <p:attrName>style.visibility</p:attrName>
                                        </p:attrNameLst>
                                      </p:cBhvr>
                                      <p:to>
                                        <p:strVal val="hidden"/>
                                      </p:to>
                                    </p:set>
                                  </p:childTnLst>
                                </p:cTn>
                              </p:par>
                              <p:par>
                                <p:cTn id="47" presetID="8" presetClass="exit" presetSubtype="16" fill="hold" grpId="1" nodeType="withEffect">
                                  <p:stCondLst>
                                    <p:cond delay="0"/>
                                  </p:stCondLst>
                                  <p:childTnLst>
                                    <p:animEffect transition="out" filter="diamond(in)">
                                      <p:cBhvr>
                                        <p:cTn id="48" dur="2000"/>
                                        <p:tgtEl>
                                          <p:spTgt spid="6166"/>
                                        </p:tgtEl>
                                      </p:cBhvr>
                                    </p:animEffect>
                                    <p:set>
                                      <p:cBhvr>
                                        <p:cTn id="49" dur="1" fill="hold">
                                          <p:stCondLst>
                                            <p:cond delay="1999"/>
                                          </p:stCondLst>
                                        </p:cTn>
                                        <p:tgtEl>
                                          <p:spTgt spid="6166"/>
                                        </p:tgtEl>
                                        <p:attrNameLst>
                                          <p:attrName>style.visibility</p:attrName>
                                        </p:attrNameLst>
                                      </p:cBhvr>
                                      <p:to>
                                        <p:strVal val="hidden"/>
                                      </p:to>
                                    </p:set>
                                  </p:childTnLst>
                                </p:cTn>
                              </p:par>
                              <p:par>
                                <p:cTn id="50" presetID="8" presetClass="exit" presetSubtype="16" fill="hold" grpId="0" nodeType="withEffect">
                                  <p:stCondLst>
                                    <p:cond delay="0"/>
                                  </p:stCondLst>
                                  <p:childTnLst>
                                    <p:animEffect transition="out" filter="diamond(in)">
                                      <p:cBhvr>
                                        <p:cTn id="51" dur="2000"/>
                                        <p:tgtEl>
                                          <p:spTgt spid="6171"/>
                                        </p:tgtEl>
                                      </p:cBhvr>
                                    </p:animEffect>
                                    <p:set>
                                      <p:cBhvr>
                                        <p:cTn id="52" dur="1" fill="hold">
                                          <p:stCondLst>
                                            <p:cond delay="1999"/>
                                          </p:stCondLst>
                                        </p:cTn>
                                        <p:tgtEl>
                                          <p:spTgt spid="6171"/>
                                        </p:tgtEl>
                                        <p:attrNameLst>
                                          <p:attrName>style.visibility</p:attrName>
                                        </p:attrNameLst>
                                      </p:cBhvr>
                                      <p:to>
                                        <p:strVal val="hidden"/>
                                      </p:to>
                                    </p:set>
                                  </p:childTnLst>
                                </p:cTn>
                              </p:par>
                              <p:par>
                                <p:cTn id="53" presetID="8" presetClass="exit" presetSubtype="16" fill="hold" grpId="0" nodeType="withEffect">
                                  <p:stCondLst>
                                    <p:cond delay="0"/>
                                  </p:stCondLst>
                                  <p:childTnLst>
                                    <p:animEffect transition="out" filter="diamond(in)">
                                      <p:cBhvr>
                                        <p:cTn id="54" dur="2000"/>
                                        <p:tgtEl>
                                          <p:spTgt spid="6163"/>
                                        </p:tgtEl>
                                      </p:cBhvr>
                                    </p:animEffect>
                                    <p:set>
                                      <p:cBhvr>
                                        <p:cTn id="55" dur="1" fill="hold">
                                          <p:stCondLst>
                                            <p:cond delay="1999"/>
                                          </p:stCondLst>
                                        </p:cTn>
                                        <p:tgtEl>
                                          <p:spTgt spid="6163"/>
                                        </p:tgtEl>
                                        <p:attrNameLst>
                                          <p:attrName>style.visibility</p:attrName>
                                        </p:attrNameLst>
                                      </p:cBhvr>
                                      <p:to>
                                        <p:strVal val="hidden"/>
                                      </p:to>
                                    </p:set>
                                  </p:childTnLst>
                                </p:cTn>
                              </p:par>
                              <p:par>
                                <p:cTn id="56" presetID="8" presetClass="exit" presetSubtype="16" fill="hold" grpId="0" nodeType="withEffect">
                                  <p:stCondLst>
                                    <p:cond delay="0"/>
                                  </p:stCondLst>
                                  <p:childTnLst>
                                    <p:animEffect transition="out" filter="diamond(in)">
                                      <p:cBhvr>
                                        <p:cTn id="57" dur="2000"/>
                                        <p:tgtEl>
                                          <p:spTgt spid="6170"/>
                                        </p:tgtEl>
                                      </p:cBhvr>
                                    </p:animEffect>
                                    <p:set>
                                      <p:cBhvr>
                                        <p:cTn id="58" dur="1" fill="hold">
                                          <p:stCondLst>
                                            <p:cond delay="1999"/>
                                          </p:stCondLst>
                                        </p:cTn>
                                        <p:tgtEl>
                                          <p:spTgt spid="6170"/>
                                        </p:tgtEl>
                                        <p:attrNameLst>
                                          <p:attrName>style.visibility</p:attrName>
                                        </p:attrNameLst>
                                      </p:cBhvr>
                                      <p:to>
                                        <p:strVal val="hidden"/>
                                      </p:to>
                                    </p:set>
                                  </p:childTnLst>
                                </p:cTn>
                              </p:par>
                              <p:par>
                                <p:cTn id="59" presetID="5" presetClass="entr" presetSubtype="10" fill="hold" grpId="0" nodeType="withEffect">
                                  <p:stCondLst>
                                    <p:cond delay="0"/>
                                  </p:stCondLst>
                                  <p:childTnLst>
                                    <p:set>
                                      <p:cBhvr>
                                        <p:cTn id="60" dur="1" fill="hold">
                                          <p:stCondLst>
                                            <p:cond delay="0"/>
                                          </p:stCondLst>
                                        </p:cTn>
                                        <p:tgtEl>
                                          <p:spTgt spid="5125"/>
                                        </p:tgtEl>
                                        <p:attrNameLst>
                                          <p:attrName>style.visibility</p:attrName>
                                        </p:attrNameLst>
                                      </p:cBhvr>
                                      <p:to>
                                        <p:strVal val="visible"/>
                                      </p:to>
                                    </p:set>
                                    <p:animEffect transition="in" filter="checkerboard(across)">
                                      <p:cBhvr>
                                        <p:cTn id="61" dur="500"/>
                                        <p:tgtEl>
                                          <p:spTgt spid="5125"/>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box(in)">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mph" presetSubtype="2" fill="hold" grpId="0" nodeType="clickEffect">
                                  <p:stCondLst>
                                    <p:cond delay="0"/>
                                  </p:stCondLst>
                                  <p:childTnLst>
                                    <p:animClr clrSpc="rgb" dir="cw">
                                      <p:cBhvr override="childStyle">
                                        <p:cTn id="68" dur="2000" fill="hold"/>
                                        <p:tgtEl>
                                          <p:spTgt spid="7"/>
                                        </p:tgtEl>
                                        <p:attrNameLst>
                                          <p:attrName>style.color</p:attrName>
                                        </p:attrNameLst>
                                      </p:cBhvr>
                                      <p:to>
                                        <a:schemeClr val="accent2"/>
                                      </p:to>
                                    </p:animClr>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 presetClass="emph" presetSubtype="2" fill="hold" grpId="0" nodeType="clickEffect">
                                  <p:stCondLst>
                                    <p:cond delay="0"/>
                                  </p:stCondLst>
                                  <p:childTnLst>
                                    <p:animClr clrSpc="rgb" dir="cw">
                                      <p:cBhvr override="childStyle">
                                        <p:cTn id="79" dur="2000" fill="hold"/>
                                        <p:tgtEl>
                                          <p:spTgt spid="10"/>
                                        </p:tgtEl>
                                        <p:attrNameLst>
                                          <p:attrName>style.color</p:attrName>
                                        </p:attrNameLst>
                                      </p:cBhvr>
                                      <p:to>
                                        <a:schemeClr val="accent2"/>
                                      </p:to>
                                    </p:animClr>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fade">
                                      <p:cBhvr>
                                        <p:cTn id="84" dur="1000"/>
                                        <p:tgtEl>
                                          <p:spTgt spid="49"/>
                                        </p:tgtEl>
                                      </p:cBhvr>
                                    </p:animEffect>
                                    <p:anim calcmode="lin" valueType="num">
                                      <p:cBhvr>
                                        <p:cTn id="85" dur="1000" fill="hold"/>
                                        <p:tgtEl>
                                          <p:spTgt spid="49"/>
                                        </p:tgtEl>
                                        <p:attrNameLst>
                                          <p:attrName>ppt_x</p:attrName>
                                        </p:attrNameLst>
                                      </p:cBhvr>
                                      <p:tavLst>
                                        <p:tav tm="0">
                                          <p:val>
                                            <p:strVal val="#ppt_x"/>
                                          </p:val>
                                        </p:tav>
                                        <p:tav tm="100000">
                                          <p:val>
                                            <p:strVal val="#ppt_x"/>
                                          </p:val>
                                        </p:tav>
                                      </p:tavLst>
                                    </p:anim>
                                    <p:anim calcmode="lin" valueType="num">
                                      <p:cBhvr>
                                        <p:cTn id="86"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 presetClass="emph" presetSubtype="2" fill="hold" grpId="0" nodeType="clickEffect">
                                  <p:stCondLst>
                                    <p:cond delay="0"/>
                                  </p:stCondLst>
                                  <p:childTnLst>
                                    <p:animClr clrSpc="rgb" dir="cw">
                                      <p:cBhvr override="childStyle">
                                        <p:cTn id="90" dur="2000" fill="hold"/>
                                        <p:tgtEl>
                                          <p:spTgt spid="20"/>
                                        </p:tgtEl>
                                        <p:attrNameLst>
                                          <p:attrName>style.color</p:attrName>
                                        </p:attrNameLst>
                                      </p:cBhvr>
                                      <p:to>
                                        <a:schemeClr val="accent2"/>
                                      </p:to>
                                    </p:animClr>
                                  </p:childTnLst>
                                </p:cTn>
                              </p:par>
                            </p:childTnLst>
                          </p:cTn>
                        </p:par>
                      </p:childTnLst>
                    </p:cTn>
                  </p:par>
                  <p:par>
                    <p:cTn id="91" fill="hold">
                      <p:stCondLst>
                        <p:cond delay="indefinite"/>
                      </p:stCondLst>
                      <p:childTnLst>
                        <p:par>
                          <p:cTn id="92" fill="hold">
                            <p:stCondLst>
                              <p:cond delay="0"/>
                            </p:stCondLst>
                            <p:childTnLst>
                              <p:par>
                                <p:cTn id="93" presetID="47" presetClass="entr" presetSubtype="0" fill="hold" grpId="0" nodeType="click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fade">
                                      <p:cBhvr>
                                        <p:cTn id="95" dur="1000"/>
                                        <p:tgtEl>
                                          <p:spTgt spid="50"/>
                                        </p:tgtEl>
                                      </p:cBhvr>
                                    </p:animEffect>
                                    <p:anim calcmode="lin" valueType="num">
                                      <p:cBhvr>
                                        <p:cTn id="96" dur="1000" fill="hold"/>
                                        <p:tgtEl>
                                          <p:spTgt spid="50"/>
                                        </p:tgtEl>
                                        <p:attrNameLst>
                                          <p:attrName>ppt_x</p:attrName>
                                        </p:attrNameLst>
                                      </p:cBhvr>
                                      <p:tavLst>
                                        <p:tav tm="0">
                                          <p:val>
                                            <p:strVal val="#ppt_x"/>
                                          </p:val>
                                        </p:tav>
                                        <p:tav tm="100000">
                                          <p:val>
                                            <p:strVal val="#ppt_x"/>
                                          </p:val>
                                        </p:tav>
                                      </p:tavLst>
                                    </p:anim>
                                    <p:anim calcmode="lin" valueType="num">
                                      <p:cBhvr>
                                        <p:cTn id="9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3" presetClass="emph" presetSubtype="2" fill="hold" grpId="0" nodeType="clickEffect">
                                  <p:stCondLst>
                                    <p:cond delay="0"/>
                                  </p:stCondLst>
                                  <p:childTnLst>
                                    <p:animClr clrSpc="rgb" dir="cw">
                                      <p:cBhvr override="childStyle">
                                        <p:cTn id="101" dur="2000" fill="hold"/>
                                        <p:tgtEl>
                                          <p:spTgt spid="22"/>
                                        </p:tgtEl>
                                        <p:attrNameLst>
                                          <p:attrName>style.color</p:attrName>
                                        </p:attrNameLst>
                                      </p:cBhvr>
                                      <p:to>
                                        <a:schemeClr val="accent2"/>
                                      </p:to>
                                    </p:animClr>
                                  </p:childTnLst>
                                </p:cTn>
                              </p:par>
                            </p:childTnLst>
                          </p:cTn>
                        </p:par>
                      </p:childTnLst>
                    </p:cTn>
                  </p:par>
                  <p:par>
                    <p:cTn id="102" fill="hold">
                      <p:stCondLst>
                        <p:cond delay="indefinite"/>
                      </p:stCondLst>
                      <p:childTnLst>
                        <p:par>
                          <p:cTn id="103" fill="hold">
                            <p:stCondLst>
                              <p:cond delay="0"/>
                            </p:stCondLst>
                            <p:childTnLst>
                              <p:par>
                                <p:cTn id="104" presetID="8" presetClass="entr" presetSubtype="16" fill="hold" grpId="0" nodeType="click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diamond(in)">
                                      <p:cBhvr>
                                        <p:cTn id="106" dur="2000"/>
                                        <p:tgtEl>
                                          <p:spTgt spid="51"/>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mph" presetSubtype="2" fill="hold" grpId="0" nodeType="clickEffect">
                                  <p:stCondLst>
                                    <p:cond delay="0"/>
                                  </p:stCondLst>
                                  <p:childTnLst>
                                    <p:animClr clrSpc="rgb" dir="cw">
                                      <p:cBhvr override="childStyle">
                                        <p:cTn id="110" dur="2000" fill="hold"/>
                                        <p:tgtEl>
                                          <p:spTgt spid="23"/>
                                        </p:tgtEl>
                                        <p:attrNameLst>
                                          <p:attrName>style.color</p:attrName>
                                        </p:attrNameLst>
                                      </p:cBhvr>
                                      <p:to>
                                        <a:schemeClr val="accent2"/>
                                      </p:to>
                                    </p:animClr>
                                  </p:childTnLst>
                                </p:cTn>
                              </p:par>
                            </p:childTnLst>
                          </p:cTn>
                        </p:par>
                      </p:childTnLst>
                    </p:cTn>
                  </p:par>
                  <p:par>
                    <p:cTn id="111" fill="hold">
                      <p:stCondLst>
                        <p:cond delay="indefinite"/>
                      </p:stCondLst>
                      <p:childTnLst>
                        <p:par>
                          <p:cTn id="112" fill="hold">
                            <p:stCondLst>
                              <p:cond delay="0"/>
                            </p:stCondLst>
                            <p:childTnLst>
                              <p:par>
                                <p:cTn id="113" presetID="47" presetClass="entr" presetSubtype="0" fill="hold" grpId="0" nodeType="click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fade">
                                      <p:cBhvr>
                                        <p:cTn id="115" dur="1000"/>
                                        <p:tgtEl>
                                          <p:spTgt spid="52"/>
                                        </p:tgtEl>
                                      </p:cBhvr>
                                    </p:animEffect>
                                    <p:anim calcmode="lin" valueType="num">
                                      <p:cBhvr>
                                        <p:cTn id="116" dur="1000" fill="hold"/>
                                        <p:tgtEl>
                                          <p:spTgt spid="52"/>
                                        </p:tgtEl>
                                        <p:attrNameLst>
                                          <p:attrName>ppt_x</p:attrName>
                                        </p:attrNameLst>
                                      </p:cBhvr>
                                      <p:tavLst>
                                        <p:tav tm="0">
                                          <p:val>
                                            <p:strVal val="#ppt_x"/>
                                          </p:val>
                                        </p:tav>
                                        <p:tav tm="100000">
                                          <p:val>
                                            <p:strVal val="#ppt_x"/>
                                          </p:val>
                                        </p:tav>
                                      </p:tavLst>
                                    </p:anim>
                                    <p:anim calcmode="lin" valueType="num">
                                      <p:cBhvr>
                                        <p:cTn id="11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7" grpId="0"/>
      <p:bldP spid="10" grpId="0"/>
      <p:bldP spid="20" grpId="0"/>
      <p:bldP spid="22" grpId="0"/>
      <p:bldP spid="23" grpId="0"/>
      <p:bldP spid="6160" grpId="0" animBg="1"/>
      <p:bldP spid="6160" grpId="1" animBg="1"/>
      <p:bldP spid="6161" grpId="0" animBg="1"/>
      <p:bldP spid="6162" grpId="0" animBg="1"/>
      <p:bldP spid="6163" grpId="0" animBg="1"/>
      <p:bldP spid="6164" grpId="0" animBg="1"/>
      <p:bldP spid="6165" grpId="0" animBg="1"/>
      <p:bldP spid="6165" grpId="1" animBg="1"/>
      <p:bldP spid="6166" grpId="0" animBg="1"/>
      <p:bldP spid="6166" grpId="1" animBg="1"/>
      <p:bldP spid="6167" grpId="0" animBg="1"/>
      <p:bldP spid="6168" grpId="0" animBg="1"/>
      <p:bldP spid="6169" grpId="0" animBg="1"/>
      <p:bldP spid="6170" grpId="0" animBg="1"/>
      <p:bldP spid="6171" grpId="0" animBg="1"/>
      <p:bldP spid="6172" grpId="0" animBg="1"/>
      <p:bldP spid="6173" grpId="0" animBg="1"/>
      <p:bldP spid="6174" grpId="0" animBg="1"/>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3"/>
          <p:cNvSpPr txBox="1">
            <a:spLocks noChangeArrowheads="1"/>
          </p:cNvSpPr>
          <p:nvPr/>
        </p:nvSpPr>
        <p:spPr bwMode="auto">
          <a:xfrm>
            <a:off x="3429000" y="685800"/>
            <a:ext cx="3200400" cy="523875"/>
          </a:xfrm>
          <a:prstGeom prst="rect">
            <a:avLst/>
          </a:prstGeom>
          <a:noFill/>
          <a:ln w="9525">
            <a:noFill/>
            <a:miter lim="800000"/>
            <a:headEnd/>
            <a:tailEnd/>
          </a:ln>
        </p:spPr>
        <p:txBody>
          <a:bodyPr>
            <a:spAutoFit/>
          </a:bodyPr>
          <a:lstStyle/>
          <a:p>
            <a:pPr algn="ctr"/>
            <a:r>
              <a:rPr lang="en-US" sz="2800" b="1">
                <a:solidFill>
                  <a:srgbClr val="6600FF"/>
                </a:solidFill>
                <a:cs typeface="Arial" charset="0"/>
              </a:rPr>
              <a:t>Luyện từ và câu</a:t>
            </a:r>
          </a:p>
        </p:txBody>
      </p:sp>
      <p:sp>
        <p:nvSpPr>
          <p:cNvPr id="9220" name="TextBox 4"/>
          <p:cNvSpPr txBox="1">
            <a:spLocks noChangeArrowheads="1"/>
          </p:cNvSpPr>
          <p:nvPr/>
        </p:nvSpPr>
        <p:spPr bwMode="auto">
          <a:xfrm>
            <a:off x="1752600" y="1066800"/>
            <a:ext cx="6781800" cy="523875"/>
          </a:xfrm>
          <a:prstGeom prst="rect">
            <a:avLst/>
          </a:prstGeom>
          <a:noFill/>
          <a:ln w="9525">
            <a:noFill/>
            <a:miter lim="800000"/>
            <a:headEnd/>
            <a:tailEnd/>
          </a:ln>
        </p:spPr>
        <p:txBody>
          <a:bodyPr>
            <a:spAutoFit/>
          </a:bodyPr>
          <a:lstStyle/>
          <a:p>
            <a:pPr algn="ctr"/>
            <a:r>
              <a:rPr lang="en-US" sz="2800" b="1">
                <a:solidFill>
                  <a:srgbClr val="FF0000"/>
                </a:solidFill>
                <a:cs typeface="Arial" charset="0"/>
              </a:rPr>
              <a:t>Vị ngữ trong câu kể Ai thế nào?</a:t>
            </a:r>
          </a:p>
        </p:txBody>
      </p:sp>
      <p:sp>
        <p:nvSpPr>
          <p:cNvPr id="5" name="TextBox 4"/>
          <p:cNvSpPr txBox="1">
            <a:spLocks noChangeArrowheads="1"/>
          </p:cNvSpPr>
          <p:nvPr/>
        </p:nvSpPr>
        <p:spPr bwMode="auto">
          <a:xfrm>
            <a:off x="457200" y="2509838"/>
            <a:ext cx="8839200" cy="461962"/>
          </a:xfrm>
          <a:prstGeom prst="rect">
            <a:avLst/>
          </a:prstGeom>
          <a:noFill/>
          <a:ln w="9525">
            <a:noFill/>
            <a:miter lim="800000"/>
            <a:headEnd/>
            <a:tailEnd/>
          </a:ln>
        </p:spPr>
        <p:txBody>
          <a:bodyPr>
            <a:spAutoFit/>
          </a:bodyPr>
          <a:lstStyle/>
          <a:p>
            <a:r>
              <a:rPr lang="en-US" sz="2400" b="1">
                <a:solidFill>
                  <a:srgbClr val="6600FF"/>
                </a:solidFill>
              </a:rPr>
              <a:t>Vị ngữ trong câu kể Ai thế nào? do từ ngữ nào tạo thành?</a:t>
            </a:r>
          </a:p>
        </p:txBody>
      </p:sp>
      <p:sp>
        <p:nvSpPr>
          <p:cNvPr id="6" name="Rectangle 5"/>
          <p:cNvSpPr/>
          <p:nvPr/>
        </p:nvSpPr>
        <p:spPr>
          <a:xfrm>
            <a:off x="457200" y="2438400"/>
            <a:ext cx="8382000" cy="32004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p:nvSpPr>
        <p:spPr bwMode="auto">
          <a:xfrm>
            <a:off x="609600" y="2667000"/>
            <a:ext cx="7924800" cy="1384300"/>
          </a:xfrm>
          <a:prstGeom prst="rect">
            <a:avLst/>
          </a:prstGeom>
          <a:noFill/>
          <a:ln w="9525">
            <a:noFill/>
            <a:miter lim="800000"/>
            <a:headEnd/>
            <a:tailEnd/>
          </a:ln>
        </p:spPr>
        <p:txBody>
          <a:bodyPr>
            <a:spAutoFit/>
          </a:bodyPr>
          <a:lstStyle/>
          <a:p>
            <a:r>
              <a:rPr lang="en-US" sz="2800"/>
              <a:t>    </a:t>
            </a:r>
            <a:r>
              <a:rPr lang="en-US" sz="2800" b="1"/>
              <a:t>1.Vị ngữ trong câu kể Ai thế nào? Chỉ đặc điểm, tính chất hoặc trạng thái của sự vật được nói đến ở chủ ngữ.</a:t>
            </a:r>
          </a:p>
        </p:txBody>
      </p:sp>
      <p:sp>
        <p:nvSpPr>
          <p:cNvPr id="8" name="TextBox 7"/>
          <p:cNvSpPr txBox="1">
            <a:spLocks noChangeArrowheads="1"/>
          </p:cNvSpPr>
          <p:nvPr/>
        </p:nvSpPr>
        <p:spPr bwMode="auto">
          <a:xfrm>
            <a:off x="609600" y="4102100"/>
            <a:ext cx="7924800" cy="954088"/>
          </a:xfrm>
          <a:prstGeom prst="rect">
            <a:avLst/>
          </a:prstGeom>
          <a:noFill/>
          <a:ln w="9525">
            <a:noFill/>
            <a:miter lim="800000"/>
            <a:headEnd/>
            <a:tailEnd/>
          </a:ln>
        </p:spPr>
        <p:txBody>
          <a:bodyPr>
            <a:spAutoFit/>
          </a:bodyPr>
          <a:lstStyle/>
          <a:p>
            <a:r>
              <a:rPr lang="en-US" sz="2800"/>
              <a:t>    </a:t>
            </a:r>
            <a:r>
              <a:rPr lang="en-US" sz="2800" b="1"/>
              <a:t>2.Vị ngữ thường do tính từ, động từ (hoặc cụm tính từ,cụm động từ) tạo thành.</a:t>
            </a:r>
          </a:p>
        </p:txBody>
      </p:sp>
      <p:sp>
        <p:nvSpPr>
          <p:cNvPr id="10" name="Rectangle 9"/>
          <p:cNvSpPr/>
          <p:nvPr/>
        </p:nvSpPr>
        <p:spPr>
          <a:xfrm>
            <a:off x="3358780" y="1905000"/>
            <a:ext cx="1975220" cy="64633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err="1">
                <a:ln w="11430"/>
                <a:solidFill>
                  <a:srgbClr val="C00000"/>
                </a:solidFill>
                <a:effectLst>
                  <a:outerShdw blurRad="50800" dist="39000" dir="5460000" algn="tl">
                    <a:srgbClr val="000000">
                      <a:alpha val="38000"/>
                    </a:srgbClr>
                  </a:outerShdw>
                </a:effectLst>
              </a:rPr>
              <a:t>Ghi</a:t>
            </a:r>
            <a:r>
              <a:rPr lang="en-US" sz="3600" b="1" dirty="0">
                <a:ln w="11430"/>
                <a:solidFill>
                  <a:srgbClr val="C00000"/>
                </a:solidFill>
                <a:effectLst>
                  <a:outerShdw blurRad="50800" dist="39000" dir="5460000" algn="tl">
                    <a:srgbClr val="000000">
                      <a:alpha val="38000"/>
                    </a:srgbClr>
                  </a:outerShdw>
                </a:effectLst>
              </a:rPr>
              <a:t> </a:t>
            </a:r>
            <a:r>
              <a:rPr lang="en-US" sz="3600" b="1" dirty="0" err="1">
                <a:ln w="11430"/>
                <a:solidFill>
                  <a:srgbClr val="C00000"/>
                </a:solidFill>
                <a:effectLst>
                  <a:outerShdw blurRad="50800" dist="39000" dir="5460000" algn="tl">
                    <a:srgbClr val="000000">
                      <a:alpha val="38000"/>
                    </a:srgbClr>
                  </a:outerShdw>
                </a:effectLst>
              </a:rPr>
              <a:t>nhớ</a:t>
            </a:r>
            <a:endParaRPr lang="en-US" sz="3600" b="1" dirty="0">
              <a:ln w="11430"/>
              <a:solidFill>
                <a:srgbClr val="C00000"/>
              </a:solidFill>
              <a:effectLst>
                <a:outerShdw blurRad="50800" dist="39000" dir="5460000" algn="tl">
                  <a:srgbClr val="000000">
                    <a:alpha val="38000"/>
                  </a:srgbClr>
                </a:outerShdw>
              </a:effectLst>
            </a:endParaRPr>
          </a:p>
        </p:txBody>
      </p:sp>
      <p:sp>
        <p:nvSpPr>
          <p:cNvPr id="11" name="Rectangle 10"/>
          <p:cNvSpPr/>
          <p:nvPr/>
        </p:nvSpPr>
        <p:spPr>
          <a:xfrm>
            <a:off x="609600" y="3200400"/>
            <a:ext cx="7620000" cy="990600"/>
          </a:xfrm>
          <a:prstGeom prst="rect">
            <a:avLst/>
          </a:prstGeom>
          <a:solidFill>
            <a:srgbClr val="AFFDA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11"/>
          <p:cNvSpPr txBox="1">
            <a:spLocks noChangeArrowheads="1"/>
          </p:cNvSpPr>
          <p:nvPr/>
        </p:nvSpPr>
        <p:spPr bwMode="auto">
          <a:xfrm>
            <a:off x="609600" y="3160713"/>
            <a:ext cx="7543800" cy="954087"/>
          </a:xfrm>
          <a:prstGeom prst="rect">
            <a:avLst/>
          </a:prstGeom>
          <a:noFill/>
          <a:ln w="9525">
            <a:noFill/>
            <a:miter lim="800000"/>
            <a:headEnd/>
            <a:tailEnd/>
          </a:ln>
        </p:spPr>
        <p:txBody>
          <a:bodyPr>
            <a:spAutoFit/>
          </a:bodyPr>
          <a:lstStyle/>
          <a:p>
            <a:r>
              <a:rPr lang="en-US" sz="2800"/>
              <a:t>   </a:t>
            </a:r>
            <a:r>
              <a:rPr lang="en-US" sz="2800" b="1"/>
              <a:t> Vị ngữ thường do tính từ, động từ (hoặc cụm tính từ,cụm động từ) tạo thành.</a:t>
            </a:r>
          </a:p>
        </p:txBody>
      </p:sp>
      <p:cxnSp>
        <p:nvCxnSpPr>
          <p:cNvPr id="15" name="Straight Connector 14"/>
          <p:cNvCxnSpPr/>
          <p:nvPr/>
        </p:nvCxnSpPr>
        <p:spPr>
          <a:xfrm>
            <a:off x="5257800" y="2438400"/>
            <a:ext cx="35052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7162801" y="4038600"/>
            <a:ext cx="3200400" cy="31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7200" y="5638800"/>
            <a:ext cx="82296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200" y="2438400"/>
            <a:ext cx="29718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1143000" y="4037013"/>
            <a:ext cx="3198813" cy="15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ppt_x</p:attrName>
                                        </p:attrNameLst>
                                      </p:cBhvr>
                                      <p:tavLst>
                                        <p:tav tm="0">
                                          <p:val>
                                            <p:strVal val="#ppt_x-.2"/>
                                          </p:val>
                                        </p:tav>
                                        <p:tav tm="100000">
                                          <p:val>
                                            <p:strVal val="#ppt_x"/>
                                          </p:val>
                                        </p:tav>
                                      </p:tavLst>
                                    </p:anim>
                                    <p:anim calcmode="lin" valueType="num">
                                      <p:cBhvr>
                                        <p:cTn id="1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11"/>
                                        </p:tgtEl>
                                        <p:attrNameLst>
                                          <p:attrName>ppt_x</p:attrName>
                                        </p:attrNameLst>
                                      </p:cBhvr>
                                      <p:tavLst>
                                        <p:tav tm="0">
                                          <p:val>
                                            <p:strVal val="ppt_x"/>
                                          </p:val>
                                        </p:tav>
                                        <p:tav tm="100000">
                                          <p:val>
                                            <p:strVal val="ppt_x"/>
                                          </p:val>
                                        </p:tav>
                                      </p:tavLst>
                                    </p:anim>
                                    <p:anim calcmode="lin" valueType="num">
                                      <p:cBhvr additive="base">
                                        <p:cTn id="24" dur="500"/>
                                        <p:tgtEl>
                                          <p:spTgt spid="11"/>
                                        </p:tgtEl>
                                        <p:attrNameLst>
                                          <p:attrName>ppt_y</p:attrName>
                                        </p:attrNameLst>
                                      </p:cBhvr>
                                      <p:tavLst>
                                        <p:tav tm="0">
                                          <p:val>
                                            <p:strVal val="ppt_y"/>
                                          </p:val>
                                        </p:tav>
                                        <p:tav tm="100000">
                                          <p:val>
                                            <p:strVal val="1+ppt_h/2"/>
                                          </p:val>
                                        </p:tav>
                                      </p:tavLst>
                                    </p:anim>
                                    <p:set>
                                      <p:cBhvr>
                                        <p:cTn id="25" dur="1" fill="hold">
                                          <p:stCondLst>
                                            <p:cond delay="499"/>
                                          </p:stCondLst>
                                        </p:cTn>
                                        <p:tgtEl>
                                          <p:spTgt spid="11"/>
                                        </p:tgtEl>
                                        <p:attrNameLst>
                                          <p:attrName>style.visibility</p:attrName>
                                        </p:attrNameLst>
                                      </p:cBhvr>
                                      <p:to>
                                        <p:strVal val="hidden"/>
                                      </p:to>
                                    </p:set>
                                  </p:childTnLst>
                                </p:cTn>
                              </p:par>
                              <p:par>
                                <p:cTn id="26" presetID="2" presetClass="exit" presetSubtype="4" fill="hold" grpId="1" nodeType="withEffect">
                                  <p:stCondLst>
                                    <p:cond delay="0"/>
                                  </p:stCondLst>
                                  <p:childTnLst>
                                    <p:anim calcmode="lin" valueType="num">
                                      <p:cBhvr additive="base">
                                        <p:cTn id="27" dur="500"/>
                                        <p:tgtEl>
                                          <p:spTgt spid="12"/>
                                        </p:tgtEl>
                                        <p:attrNameLst>
                                          <p:attrName>ppt_x</p:attrName>
                                        </p:attrNameLst>
                                      </p:cBhvr>
                                      <p:tavLst>
                                        <p:tav tm="0">
                                          <p:val>
                                            <p:strVal val="ppt_x"/>
                                          </p:val>
                                        </p:tav>
                                        <p:tav tm="100000">
                                          <p:val>
                                            <p:strVal val="ppt_x"/>
                                          </p:val>
                                        </p:tav>
                                      </p:tavLst>
                                    </p:anim>
                                    <p:anim calcmode="lin" valueType="num">
                                      <p:cBhvr additive="base">
                                        <p:cTn id="28" dur="500"/>
                                        <p:tgtEl>
                                          <p:spTgt spid="12"/>
                                        </p:tgtEl>
                                        <p:attrNameLst>
                                          <p:attrName>ppt_y</p:attrName>
                                        </p:attrNameLst>
                                      </p:cBhvr>
                                      <p:tavLst>
                                        <p:tav tm="0">
                                          <p:val>
                                            <p:strVal val="ppt_y"/>
                                          </p:val>
                                        </p:tav>
                                        <p:tav tm="100000">
                                          <p:val>
                                            <p:strVal val="1+ppt_h/2"/>
                                          </p:val>
                                        </p:tav>
                                      </p:tavLst>
                                    </p:anim>
                                    <p:set>
                                      <p:cBhvr>
                                        <p:cTn id="29" dur="1" fill="hold">
                                          <p:stCondLst>
                                            <p:cond delay="499"/>
                                          </p:stCondLst>
                                        </p:cTn>
                                        <p:tgtEl>
                                          <p:spTgt spid="12"/>
                                        </p:tgtEl>
                                        <p:attrNameLst>
                                          <p:attrName>style.visibility</p:attrName>
                                        </p:attrNameLst>
                                      </p:cBhvr>
                                      <p:to>
                                        <p:strVal val="hidden"/>
                                      </p:to>
                                    </p:set>
                                  </p:childTnLst>
                                </p:cTn>
                              </p:par>
                              <p:par>
                                <p:cTn id="30" presetID="2" presetClass="exit" presetSubtype="4" fill="hold" grpId="2" nodeType="withEffect">
                                  <p:stCondLst>
                                    <p:cond delay="0"/>
                                  </p:stCondLst>
                                  <p:childTnLst>
                                    <p:anim calcmode="lin" valueType="num">
                                      <p:cBhvr additive="base">
                                        <p:cTn id="31" dur="500"/>
                                        <p:tgtEl>
                                          <p:spTgt spid="5"/>
                                        </p:tgtEl>
                                        <p:attrNameLst>
                                          <p:attrName>ppt_x</p:attrName>
                                        </p:attrNameLst>
                                      </p:cBhvr>
                                      <p:tavLst>
                                        <p:tav tm="0">
                                          <p:val>
                                            <p:strVal val="ppt_x"/>
                                          </p:val>
                                        </p:tav>
                                        <p:tav tm="100000">
                                          <p:val>
                                            <p:strVal val="ppt_x"/>
                                          </p:val>
                                        </p:tav>
                                      </p:tavLst>
                                    </p:anim>
                                    <p:anim calcmode="lin" valueType="num">
                                      <p:cBhvr additive="base">
                                        <p:cTn id="32" dur="500"/>
                                        <p:tgtEl>
                                          <p:spTgt spid="5"/>
                                        </p:tgtEl>
                                        <p:attrNameLst>
                                          <p:attrName>ppt_y</p:attrName>
                                        </p:attrNameLst>
                                      </p:cBhvr>
                                      <p:tavLst>
                                        <p:tav tm="0">
                                          <p:val>
                                            <p:strVal val="ppt_y"/>
                                          </p:val>
                                        </p:tav>
                                        <p:tav tm="100000">
                                          <p:val>
                                            <p:strVal val="1+ppt_h/2"/>
                                          </p:val>
                                        </p:tav>
                                      </p:tavLst>
                                    </p:anim>
                                    <p:set>
                                      <p:cBhvr>
                                        <p:cTn id="33" dur="1" fill="hold">
                                          <p:stCondLst>
                                            <p:cond delay="499"/>
                                          </p:stCondLst>
                                        </p:cTn>
                                        <p:tgtEl>
                                          <p:spTgt spid="5"/>
                                        </p:tgtEl>
                                        <p:attrNameLst>
                                          <p:attrName>style.visibility</p:attrName>
                                        </p:attrNameLst>
                                      </p:cBhvr>
                                      <p:to>
                                        <p:strVal val="hidden"/>
                                      </p:to>
                                    </p:set>
                                  </p:childTnLst>
                                </p:cTn>
                              </p:par>
                              <p:par>
                                <p:cTn id="34" presetID="29"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ppt_x</p:attrName>
                                        </p:attrNameLst>
                                      </p:cBhvr>
                                      <p:tavLst>
                                        <p:tav tm="0">
                                          <p:val>
                                            <p:strVal val="#ppt_x-.2"/>
                                          </p:val>
                                        </p:tav>
                                        <p:tav tm="100000">
                                          <p:val>
                                            <p:strVal val="#ppt_x"/>
                                          </p:val>
                                        </p:tav>
                                      </p:tavLst>
                                    </p:anim>
                                    <p:anim calcmode="lin" valueType="num">
                                      <p:cBhvr>
                                        <p:cTn id="3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8" dur="1000"/>
                                        <p:tgtEl>
                                          <p:spTgt spid="6"/>
                                        </p:tgtEl>
                                      </p:cBhvr>
                                    </p:animEffect>
                                  </p:childTnLst>
                                </p:cTn>
                              </p:par>
                              <p:par>
                                <p:cTn id="39" presetID="29"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ppt_x</p:attrName>
                                        </p:attrNameLst>
                                      </p:cBhvr>
                                      <p:tavLst>
                                        <p:tav tm="0">
                                          <p:val>
                                            <p:strVal val="#ppt_x-.2"/>
                                          </p:val>
                                        </p:tav>
                                        <p:tav tm="100000">
                                          <p:val>
                                            <p:strVal val="#ppt_x"/>
                                          </p:val>
                                        </p:tav>
                                      </p:tavLst>
                                    </p:anim>
                                    <p:anim calcmode="lin" valueType="num">
                                      <p:cBhvr>
                                        <p:cTn id="4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3" dur="1000"/>
                                        <p:tgtEl>
                                          <p:spTgt spid="7"/>
                                        </p:tgtEl>
                                      </p:cBhvr>
                                    </p:animEffect>
                                  </p:childTnLst>
                                </p:cTn>
                              </p:par>
                              <p:par>
                                <p:cTn id="44" presetID="2" presetClass="exit" presetSubtype="4" fill="hold" grpId="1" nodeType="withEffect">
                                  <p:stCondLst>
                                    <p:cond delay="0"/>
                                  </p:stCondLst>
                                  <p:childTnLst>
                                    <p:anim calcmode="lin" valueType="num">
                                      <p:cBhvr additive="base">
                                        <p:cTn id="45" dur="500"/>
                                        <p:tgtEl>
                                          <p:spTgt spid="5"/>
                                        </p:tgtEl>
                                        <p:attrNameLst>
                                          <p:attrName>ppt_x</p:attrName>
                                        </p:attrNameLst>
                                      </p:cBhvr>
                                      <p:tavLst>
                                        <p:tav tm="0">
                                          <p:val>
                                            <p:strVal val="ppt_x"/>
                                          </p:val>
                                        </p:tav>
                                        <p:tav tm="100000">
                                          <p:val>
                                            <p:strVal val="ppt_x"/>
                                          </p:val>
                                        </p:tav>
                                      </p:tavLst>
                                    </p:anim>
                                    <p:anim calcmode="lin" valueType="num">
                                      <p:cBhvr additive="base">
                                        <p:cTn id="46" dur="500"/>
                                        <p:tgtEl>
                                          <p:spTgt spid="5"/>
                                        </p:tgtEl>
                                        <p:attrNameLst>
                                          <p:attrName>ppt_y</p:attrName>
                                        </p:attrNameLst>
                                      </p:cBhvr>
                                      <p:tavLst>
                                        <p:tav tm="0">
                                          <p:val>
                                            <p:strVal val="ppt_y"/>
                                          </p:val>
                                        </p:tav>
                                        <p:tav tm="100000">
                                          <p:val>
                                            <p:strVal val="1+ppt_h/2"/>
                                          </p:val>
                                        </p:tav>
                                      </p:tavLst>
                                    </p:anim>
                                    <p:set>
                                      <p:cBhvr>
                                        <p:cTn id="47" dur="1" fill="hold">
                                          <p:stCondLst>
                                            <p:cond delay="499"/>
                                          </p:stCondLst>
                                        </p:cTn>
                                        <p:tgtEl>
                                          <p:spTgt spid="5"/>
                                        </p:tgtEl>
                                        <p:attrNameLst>
                                          <p:attrName>style.visibility</p:attrName>
                                        </p:attrNameLst>
                                      </p:cBhvr>
                                      <p:to>
                                        <p:strVal val="hidden"/>
                                      </p:to>
                                    </p:set>
                                  </p:childTnLst>
                                </p:cTn>
                              </p:par>
                              <p:par>
                                <p:cTn id="48" presetID="29"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ppt_x</p:attrName>
                                        </p:attrNameLst>
                                      </p:cBhvr>
                                      <p:tavLst>
                                        <p:tav tm="0">
                                          <p:val>
                                            <p:strVal val="#ppt_x-.2"/>
                                          </p:val>
                                        </p:tav>
                                        <p:tav tm="100000">
                                          <p:val>
                                            <p:strVal val="#ppt_x"/>
                                          </p:val>
                                        </p:tav>
                                      </p:tavLst>
                                    </p:anim>
                                    <p:anim calcmode="lin" valueType="num">
                                      <p:cBhvr>
                                        <p:cTn id="51"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52" dur="1000"/>
                                        <p:tgtEl>
                                          <p:spTgt spid="8"/>
                                        </p:tgtEl>
                                      </p:cBhvr>
                                    </p:animEffect>
                                  </p:childTnLst>
                                </p:cTn>
                              </p:par>
                              <p:par>
                                <p:cTn id="53" presetID="2" presetClass="entr" presetSubtype="4"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9" presetClass="entr" presetSubtype="0"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ppt_x</p:attrName>
                                        </p:attrNameLst>
                                      </p:cBhvr>
                                      <p:tavLst>
                                        <p:tav tm="0">
                                          <p:val>
                                            <p:strVal val="#ppt_x-.2"/>
                                          </p:val>
                                        </p:tav>
                                        <p:tav tm="100000">
                                          <p:val>
                                            <p:strVal val="#ppt_x"/>
                                          </p:val>
                                        </p:tav>
                                      </p:tavLst>
                                    </p:anim>
                                    <p:anim calcmode="lin" valueType="num">
                                      <p:cBhvr>
                                        <p:cTn id="6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5"/>
                                        </p:tgtEl>
                                      </p:cBhvr>
                                    </p:animEffect>
                                  </p:childTnLst>
                                </p:cTn>
                              </p:par>
                              <p:par>
                                <p:cTn id="62" presetID="29"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ppt_x</p:attrName>
                                        </p:attrNameLst>
                                      </p:cBhvr>
                                      <p:tavLst>
                                        <p:tav tm="0">
                                          <p:val>
                                            <p:strVal val="#ppt_x-.2"/>
                                          </p:val>
                                        </p:tav>
                                        <p:tav tm="100000">
                                          <p:val>
                                            <p:strVal val="#ppt_x"/>
                                          </p:val>
                                        </p:tav>
                                      </p:tavLst>
                                    </p:anim>
                                    <p:anim calcmode="lin" valueType="num">
                                      <p:cBhvr>
                                        <p:cTn id="65"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66" dur="1000"/>
                                        <p:tgtEl>
                                          <p:spTgt spid="22"/>
                                        </p:tgtEl>
                                      </p:cBhvr>
                                    </p:animEffect>
                                  </p:childTnLst>
                                </p:cTn>
                              </p:par>
                              <p:par>
                                <p:cTn id="67" presetID="29" presetClass="entr" presetSubtype="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1000" fill="hold"/>
                                        <p:tgtEl>
                                          <p:spTgt spid="23"/>
                                        </p:tgtEl>
                                        <p:attrNameLst>
                                          <p:attrName>ppt_x</p:attrName>
                                        </p:attrNameLst>
                                      </p:cBhvr>
                                      <p:tavLst>
                                        <p:tav tm="0">
                                          <p:val>
                                            <p:strVal val="#ppt_x-.2"/>
                                          </p:val>
                                        </p:tav>
                                        <p:tav tm="100000">
                                          <p:val>
                                            <p:strVal val="#ppt_x"/>
                                          </p:val>
                                        </p:tav>
                                      </p:tavLst>
                                    </p:anim>
                                    <p:anim calcmode="lin" valueType="num">
                                      <p:cBhvr>
                                        <p:cTn id="70"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71" dur="1000"/>
                                        <p:tgtEl>
                                          <p:spTgt spid="23"/>
                                        </p:tgtEl>
                                      </p:cBhvr>
                                    </p:animEffect>
                                  </p:childTnLst>
                                </p:cTn>
                              </p:par>
                              <p:par>
                                <p:cTn id="72" presetID="29" presetClass="entr" presetSubtype="0" fill="hold"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1000" fill="hold"/>
                                        <p:tgtEl>
                                          <p:spTgt spid="21"/>
                                        </p:tgtEl>
                                        <p:attrNameLst>
                                          <p:attrName>ppt_x</p:attrName>
                                        </p:attrNameLst>
                                      </p:cBhvr>
                                      <p:tavLst>
                                        <p:tav tm="0">
                                          <p:val>
                                            <p:strVal val="#ppt_x-.2"/>
                                          </p:val>
                                        </p:tav>
                                        <p:tav tm="100000">
                                          <p:val>
                                            <p:strVal val="#ppt_x"/>
                                          </p:val>
                                        </p:tav>
                                      </p:tavLst>
                                    </p:anim>
                                    <p:anim calcmode="lin" valueType="num">
                                      <p:cBhvr>
                                        <p:cTn id="75"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76" dur="1000"/>
                                        <p:tgtEl>
                                          <p:spTgt spid="21"/>
                                        </p:tgtEl>
                                      </p:cBhvr>
                                    </p:animEffect>
                                  </p:childTnLst>
                                </p:cTn>
                              </p:par>
                              <p:par>
                                <p:cTn id="77" presetID="29" presetClass="entr" presetSubtype="0"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1000" fill="hold"/>
                                        <p:tgtEl>
                                          <p:spTgt spid="20"/>
                                        </p:tgtEl>
                                        <p:attrNameLst>
                                          <p:attrName>ppt_x</p:attrName>
                                        </p:attrNameLst>
                                      </p:cBhvr>
                                      <p:tavLst>
                                        <p:tav tm="0">
                                          <p:val>
                                            <p:strVal val="#ppt_x-.2"/>
                                          </p:val>
                                        </p:tav>
                                        <p:tav tm="100000">
                                          <p:val>
                                            <p:strVal val="#ppt_x"/>
                                          </p:val>
                                        </p:tav>
                                      </p:tavLst>
                                    </p:anim>
                                    <p:anim calcmode="lin" valueType="num">
                                      <p:cBhvr>
                                        <p:cTn id="80"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8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7" grpId="0"/>
      <p:bldP spid="8" grpId="0"/>
      <p:bldP spid="11" grpId="0" animBg="1"/>
      <p:bldP spid="11" grpId="1" animBg="1"/>
      <p:bldP spid="12" grpId="0"/>
      <p:bldP spid="1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152400" y="457200"/>
            <a:ext cx="3200400" cy="523875"/>
          </a:xfrm>
          <a:prstGeom prst="rect">
            <a:avLst/>
          </a:prstGeom>
          <a:noFill/>
          <a:ln w="9525">
            <a:noFill/>
            <a:miter lim="800000"/>
            <a:headEnd/>
            <a:tailEnd/>
          </a:ln>
        </p:spPr>
        <p:txBody>
          <a:bodyPr>
            <a:spAutoFit/>
          </a:bodyPr>
          <a:lstStyle/>
          <a:p>
            <a:pPr algn="ctr"/>
            <a:r>
              <a:rPr lang="en-US" sz="2800" b="1" u="sng">
                <a:solidFill>
                  <a:srgbClr val="6600FF"/>
                </a:solidFill>
                <a:cs typeface="Arial" charset="0"/>
              </a:rPr>
              <a:t>Luyện từ và câu</a:t>
            </a:r>
          </a:p>
        </p:txBody>
      </p:sp>
      <p:sp>
        <p:nvSpPr>
          <p:cNvPr id="10244" name="TextBox 4"/>
          <p:cNvSpPr txBox="1">
            <a:spLocks noChangeArrowheads="1"/>
          </p:cNvSpPr>
          <p:nvPr/>
        </p:nvSpPr>
        <p:spPr bwMode="auto">
          <a:xfrm>
            <a:off x="2362200" y="457200"/>
            <a:ext cx="6781800" cy="523875"/>
          </a:xfrm>
          <a:prstGeom prst="rect">
            <a:avLst/>
          </a:prstGeom>
          <a:noFill/>
          <a:ln w="9525">
            <a:noFill/>
            <a:miter lim="800000"/>
            <a:headEnd/>
            <a:tailEnd/>
          </a:ln>
        </p:spPr>
        <p:txBody>
          <a:bodyPr>
            <a:spAutoFit/>
          </a:bodyPr>
          <a:lstStyle/>
          <a:p>
            <a:pPr algn="ctr"/>
            <a:r>
              <a:rPr lang="en-US" sz="2800" b="1">
                <a:solidFill>
                  <a:srgbClr val="FF0000"/>
                </a:solidFill>
                <a:cs typeface="Arial" charset="0"/>
              </a:rPr>
              <a:t>Vị ngữ trong câu kể Ai thế nào?</a:t>
            </a:r>
          </a:p>
        </p:txBody>
      </p:sp>
      <p:sp>
        <p:nvSpPr>
          <p:cNvPr id="5" name="TextBox 4"/>
          <p:cNvSpPr txBox="1">
            <a:spLocks noChangeArrowheads="1"/>
          </p:cNvSpPr>
          <p:nvPr/>
        </p:nvSpPr>
        <p:spPr bwMode="auto">
          <a:xfrm>
            <a:off x="152400" y="1000125"/>
            <a:ext cx="2590800" cy="523875"/>
          </a:xfrm>
          <a:prstGeom prst="rect">
            <a:avLst/>
          </a:prstGeom>
          <a:noFill/>
          <a:ln w="9525">
            <a:noFill/>
            <a:miter lim="800000"/>
            <a:headEnd/>
            <a:tailEnd/>
          </a:ln>
        </p:spPr>
        <p:txBody>
          <a:bodyPr>
            <a:spAutoFit/>
          </a:bodyPr>
          <a:lstStyle/>
          <a:p>
            <a:r>
              <a:rPr lang="en-US" sz="2800" b="1">
                <a:solidFill>
                  <a:srgbClr val="3333FF"/>
                </a:solidFill>
              </a:rPr>
              <a:t>II.Luyện tập:</a:t>
            </a:r>
          </a:p>
        </p:txBody>
      </p:sp>
      <p:sp>
        <p:nvSpPr>
          <p:cNvPr id="6" name="TextBox 5"/>
          <p:cNvSpPr txBox="1">
            <a:spLocks noChangeArrowheads="1"/>
          </p:cNvSpPr>
          <p:nvPr/>
        </p:nvSpPr>
        <p:spPr bwMode="auto">
          <a:xfrm>
            <a:off x="381000" y="1447800"/>
            <a:ext cx="4343400" cy="523875"/>
          </a:xfrm>
          <a:prstGeom prst="rect">
            <a:avLst/>
          </a:prstGeom>
          <a:noFill/>
          <a:ln w="9525">
            <a:noFill/>
            <a:miter lim="800000"/>
            <a:headEnd/>
            <a:tailEnd/>
          </a:ln>
        </p:spPr>
        <p:txBody>
          <a:bodyPr>
            <a:spAutoFit/>
          </a:bodyPr>
          <a:lstStyle/>
          <a:p>
            <a:r>
              <a:rPr lang="en-US" sz="2800" b="1">
                <a:solidFill>
                  <a:srgbClr val="3333FF"/>
                </a:solidFill>
              </a:rPr>
              <a:t>1.Đọc và trả lời câu hỏi:</a:t>
            </a:r>
          </a:p>
        </p:txBody>
      </p:sp>
      <p:sp>
        <p:nvSpPr>
          <p:cNvPr id="7" name="TextBox 6"/>
          <p:cNvSpPr txBox="1">
            <a:spLocks noChangeArrowheads="1"/>
          </p:cNvSpPr>
          <p:nvPr/>
        </p:nvSpPr>
        <p:spPr bwMode="auto">
          <a:xfrm>
            <a:off x="228600" y="1905000"/>
            <a:ext cx="8686800" cy="2246313"/>
          </a:xfrm>
          <a:prstGeom prst="rect">
            <a:avLst/>
          </a:prstGeom>
          <a:noFill/>
          <a:ln w="9525">
            <a:noFill/>
            <a:miter lim="800000"/>
            <a:headEnd/>
            <a:tailEnd/>
          </a:ln>
        </p:spPr>
        <p:txBody>
          <a:bodyPr>
            <a:spAutoFit/>
          </a:bodyPr>
          <a:lstStyle/>
          <a:p>
            <a:r>
              <a:rPr lang="en-US" sz="2800" b="1">
                <a:solidFill>
                  <a:srgbClr val="3333FF"/>
                </a:solidFill>
              </a:rPr>
              <a:t>    Cánh đại bàng rất khỏe. Mỏ đại bàng dài và rất cứng. Đôi chân của nó giống như cái móc hàng của cần cẩu. Đại bàng rất ít bay. Khi chạy trên mặt đất, nó giống như một con ngỗng cụ nhưng nhanh nhẹn hơn nhiều.</a:t>
            </a:r>
          </a:p>
        </p:txBody>
      </p:sp>
      <p:sp>
        <p:nvSpPr>
          <p:cNvPr id="8" name="TextBox 7"/>
          <p:cNvSpPr txBox="1">
            <a:spLocks noChangeArrowheads="1"/>
          </p:cNvSpPr>
          <p:nvPr/>
        </p:nvSpPr>
        <p:spPr bwMode="auto">
          <a:xfrm>
            <a:off x="4495800" y="4038600"/>
            <a:ext cx="3048000" cy="457200"/>
          </a:xfrm>
          <a:prstGeom prst="rect">
            <a:avLst/>
          </a:prstGeom>
          <a:noFill/>
          <a:ln w="9525">
            <a:noFill/>
            <a:miter lim="800000"/>
            <a:headEnd/>
            <a:tailEnd/>
          </a:ln>
        </p:spPr>
        <p:txBody>
          <a:bodyPr>
            <a:spAutoFit/>
          </a:bodyPr>
          <a:lstStyle/>
          <a:p>
            <a:r>
              <a:rPr lang="en-US" sz="2400">
                <a:solidFill>
                  <a:srgbClr val="3333FF"/>
                </a:solidFill>
              </a:rPr>
              <a:t>Theo Thiên Lương</a:t>
            </a:r>
          </a:p>
        </p:txBody>
      </p:sp>
      <p:sp>
        <p:nvSpPr>
          <p:cNvPr id="9" name="TextBox 8"/>
          <p:cNvSpPr txBox="1">
            <a:spLocks noChangeArrowheads="1"/>
          </p:cNvSpPr>
          <p:nvPr/>
        </p:nvSpPr>
        <p:spPr bwMode="auto">
          <a:xfrm>
            <a:off x="228600" y="4495800"/>
            <a:ext cx="8610600" cy="523875"/>
          </a:xfrm>
          <a:prstGeom prst="rect">
            <a:avLst/>
          </a:prstGeom>
          <a:noFill/>
          <a:ln w="9525">
            <a:noFill/>
            <a:miter lim="800000"/>
            <a:headEnd/>
            <a:tailEnd/>
          </a:ln>
        </p:spPr>
        <p:txBody>
          <a:bodyPr>
            <a:spAutoFit/>
          </a:bodyPr>
          <a:lstStyle/>
          <a:p>
            <a:r>
              <a:rPr lang="en-US" sz="2800" b="1">
                <a:solidFill>
                  <a:srgbClr val="3333FF"/>
                </a:solidFill>
              </a:rPr>
              <a:t>a. Tìm các câu kể Ai thế nào? trong đoạn văn.</a:t>
            </a:r>
          </a:p>
        </p:txBody>
      </p:sp>
      <p:sp>
        <p:nvSpPr>
          <p:cNvPr id="10" name="TextBox 9"/>
          <p:cNvSpPr txBox="1">
            <a:spLocks noChangeArrowheads="1"/>
          </p:cNvSpPr>
          <p:nvPr/>
        </p:nvSpPr>
        <p:spPr bwMode="auto">
          <a:xfrm>
            <a:off x="228600" y="5038725"/>
            <a:ext cx="6553200" cy="523875"/>
          </a:xfrm>
          <a:prstGeom prst="rect">
            <a:avLst/>
          </a:prstGeom>
          <a:noFill/>
          <a:ln w="9525">
            <a:noFill/>
            <a:miter lim="800000"/>
            <a:headEnd/>
            <a:tailEnd/>
          </a:ln>
        </p:spPr>
        <p:txBody>
          <a:bodyPr>
            <a:spAutoFit/>
          </a:bodyPr>
          <a:lstStyle/>
          <a:p>
            <a:r>
              <a:rPr lang="en-US" sz="2800" b="1">
                <a:solidFill>
                  <a:srgbClr val="3333FF"/>
                </a:solidFill>
              </a:rPr>
              <a:t>b. Xác định vị ngữ của các câu trên.</a:t>
            </a:r>
          </a:p>
        </p:txBody>
      </p:sp>
      <p:sp>
        <p:nvSpPr>
          <p:cNvPr id="11" name="TextBox 10"/>
          <p:cNvSpPr txBox="1">
            <a:spLocks noChangeArrowheads="1"/>
          </p:cNvSpPr>
          <p:nvPr/>
        </p:nvSpPr>
        <p:spPr bwMode="auto">
          <a:xfrm>
            <a:off x="228600" y="5562600"/>
            <a:ext cx="8610600" cy="954088"/>
          </a:xfrm>
          <a:prstGeom prst="rect">
            <a:avLst/>
          </a:prstGeom>
          <a:noFill/>
          <a:ln w="9525">
            <a:noFill/>
            <a:miter lim="800000"/>
            <a:headEnd/>
            <a:tailEnd/>
          </a:ln>
        </p:spPr>
        <p:txBody>
          <a:bodyPr>
            <a:spAutoFit/>
          </a:bodyPr>
          <a:lstStyle/>
          <a:p>
            <a:r>
              <a:rPr lang="en-US" sz="2800" b="1">
                <a:solidFill>
                  <a:srgbClr val="3333FF"/>
                </a:solidFill>
              </a:rPr>
              <a:t>c. Vị ngữ của các câu trên do những từ ngữ nào tạo thành?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ppt_x</p:attrName>
                                        </p:attrNameLst>
                                      </p:cBhvr>
                                      <p:tavLst>
                                        <p:tav tm="0">
                                          <p:val>
                                            <p:strVal val="#ppt_x-.2"/>
                                          </p:val>
                                        </p:tav>
                                        <p:tav tm="100000">
                                          <p:val>
                                            <p:strVal val="#ppt_x"/>
                                          </p:val>
                                        </p:tav>
                                      </p:tavLst>
                                    </p:anim>
                                    <p:anim calcmode="lin" valueType="num">
                                      <p:cBhvr>
                                        <p:cTn id="2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ppt_x</p:attrName>
                                        </p:attrNameLst>
                                      </p:cBhvr>
                                      <p:tavLst>
                                        <p:tav tm="0">
                                          <p:val>
                                            <p:strVal val="#ppt_x-.2"/>
                                          </p:val>
                                        </p:tav>
                                        <p:tav tm="100000">
                                          <p:val>
                                            <p:strVal val="#ppt_x"/>
                                          </p:val>
                                        </p:tav>
                                      </p:tavLst>
                                    </p:anim>
                                    <p:anim calcmode="lin" valueType="num">
                                      <p:cBhvr>
                                        <p:cTn id="3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1" dur="1000"/>
                                        <p:tgtEl>
                                          <p:spTgt spid="9"/>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ppt_x</p:attrName>
                                        </p:attrNameLst>
                                      </p:cBhvr>
                                      <p:tavLst>
                                        <p:tav tm="0">
                                          <p:val>
                                            <p:strVal val="#ppt_x-.2"/>
                                          </p:val>
                                        </p:tav>
                                        <p:tav tm="100000">
                                          <p:val>
                                            <p:strVal val="#ppt_x"/>
                                          </p:val>
                                        </p:tav>
                                      </p:tavLst>
                                    </p:anim>
                                    <p:anim calcmode="lin" valueType="num">
                                      <p:cBhvr>
                                        <p:cTn id="3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0"/>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ppt_x</p:attrName>
                                        </p:attrNameLst>
                                      </p:cBhvr>
                                      <p:tavLst>
                                        <p:tav tm="0">
                                          <p:val>
                                            <p:strVal val="#ppt_x-.2"/>
                                          </p:val>
                                        </p:tav>
                                        <p:tav tm="100000">
                                          <p:val>
                                            <p:strVal val="#ppt_x"/>
                                          </p:val>
                                        </p:tav>
                                      </p:tavLst>
                                    </p:anim>
                                    <p:anim calcmode="lin" valueType="num">
                                      <p:cBhvr>
                                        <p:cTn id="4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7011"/>
  <p:tag name="VIOLETTITLE" val="VỊ NGỮ TRONG CÂU KỂ AI THẾ NÀO?"/>
  <p:tag name="VIOLETLESSON" val="40"/>
  <p:tag name="VIOLETCATID" val="8049778"/>
  <p:tag name="VIOLETSUBJECT" val="Luyện từ và câu 4"/>
  <p:tag name="VIOLETAUTHORID" val="2400516"/>
  <p:tag name="VIOLETAUTHORNAME" val="Nguyễn Thị Thúy Vân"/>
  <p:tag name="VIOLETAUTHORAVATAR" val="no_avatarf.jpg"/>
  <p:tag name="VIOLETAUTHORADDRESS" val="trường tiểu học Đoàn Nghiên - quảng NAm"/>
  <p:tag name="VIOLETDATE" val="2011-03-02 21:35:51"/>
  <p:tag name="VIOLETHIT" val="326"/>
  <p:tag name="VIOLETLIKE"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80&quot;/&gt;&lt;/object&gt;&lt;object type=&quot;3&quot; unique_id=&quot;10007&quot;&gt;&lt;property id=&quot;20148&quot; value=&quot;5&quot;/&gt;&lt;property id=&quot;20300&quot; value=&quot;Slide 4&quot;/&gt;&lt;property id=&quot;20307&quot; value=&quot;260&quot;/&gt;&lt;/object&gt;&lt;object type=&quot;3&quot; unique_id=&quot;10008&quot;&gt;&lt;property id=&quot;20148&quot; value=&quot;5&quot;/&gt;&lt;property id=&quot;20300&quot; value=&quot;Slide 5&quot;/&gt;&lt;property id=&quot;20307&quot; value=&quot;279&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quot;/&gt;&lt;property id=&quot;20307&quot; value=&quot;281&quot;/&gt;&lt;/object&gt;&lt;object type=&quot;3&quot; unique_id=&quot;10011&quot;&gt;&lt;property id=&quot;20148&quot; value=&quot;5&quot;/&gt;&lt;property id=&quot;20300&quot; value=&quot;Slide 8&quot;/&gt;&lt;property id=&quot;20307&quot; value=&quot;282&quot;/&gt;&lt;/object&gt;&lt;object type=&quot;3&quot; unique_id=&quot;10012&quot;&gt;&lt;property id=&quot;20148&quot; value=&quot;5&quot;/&gt;&lt;property id=&quot;20300&quot; value=&quot;Slide 9&quot;/&gt;&lt;property id=&quot;20307&quot; value=&quot;263&quot;/&gt;&lt;/object&gt;&lt;object type=&quot;3&quot; unique_id=&quot;10013&quot;&gt;&lt;property id=&quot;20148&quot; value=&quot;5&quot;/&gt;&lt;property id=&quot;20300&quot; value=&quot;Slide 10&quot;/&gt;&lt;property id=&quot;20307&quot; value=&quot;264&quot;/&gt;&lt;/object&gt;&lt;object type=&quot;3&quot; unique_id=&quot;10014&quot;&gt;&lt;property id=&quot;20148&quot; value=&quot;5&quot;/&gt;&lt;property id=&quot;20300&quot; value=&quot;Slide 11&quot;/&gt;&lt;property id=&quot;20307&quot; value=&quot;285&quot;/&gt;&lt;/object&gt;&lt;object type=&quot;3&quot; unique_id=&quot;10015&quot;&gt;&lt;property id=&quot;20148&quot; value=&quot;5&quot;/&gt;&lt;property id=&quot;20300&quot; value=&quot;Slide 12&quot;/&gt;&lt;property id=&quot;20307&quot; value=&quot;267&quot;/&gt;&lt;/object&gt;&lt;object type=&quot;3&quot; unique_id=&quot;10016&quot;&gt;&lt;property id=&quot;20148&quot; value=&quot;5&quot;/&gt;&lt;property id=&quot;20300&quot; value=&quot;Slide 13&quot;/&gt;&lt;property id=&quot;20307&quot; value=&quot;271&quot;/&gt;&lt;/object&gt;&lt;object type=&quot;3&quot; unique_id=&quot;10017&quot;&gt;&lt;property id=&quot;20148&quot; value=&quot;5&quot;/&gt;&lt;property id=&quot;20300&quot; value=&quot;Slide 14&quot;/&gt;&lt;property id=&quot;20307&quot; value=&quot;270&quot;/&gt;&lt;/object&gt;&lt;object type=&quot;3&quot; unique_id=&quot;10018&quot;&gt;&lt;property id=&quot;20148&quot; value=&quot;5&quot;/&gt;&lt;property id=&quot;20300&quot; value=&quot;Slide 15&quot;/&gt;&lt;property id=&quot;20307&quot; value=&quot;288&quot;/&gt;&lt;/object&gt;&lt;object type=&quot;3&quot; unique_id=&quot;10019&quot;&gt;&lt;property id=&quot;20148&quot; value=&quot;5&quot;/&gt;&lt;property id=&quot;20300&quot; value=&quot;Slide 16&quot;/&gt;&lt;property id=&quot;20307&quot; value=&quot;286&quot;/&gt;&lt;/object&gt;&lt;object type=&quot;3&quot; unique_id=&quot;10657&quot;&gt;&lt;property id=&quot;20148&quot; value=&quot;5&quot;/&gt;&lt;property id=&quot;20300&quot; value=&quot;Slide 1&quot;/&gt;&lt;property id=&quot;20307&quot; value=&quot;28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TotalTime>
  <Words>1277</Words>
  <Application>Microsoft Office PowerPoint</Application>
  <PresentationFormat>On-screen Show (4:3)</PresentationFormat>
  <Paragraphs>180</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HOANGLONG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xuansang</dc:creator>
  <cp:lastModifiedBy>AutoBVT</cp:lastModifiedBy>
  <cp:revision>88</cp:revision>
  <dcterms:created xsi:type="dcterms:W3CDTF">2008-02-24T05:14:50Z</dcterms:created>
  <dcterms:modified xsi:type="dcterms:W3CDTF">2017-01-19T08:22:43Z</dcterms:modified>
</cp:coreProperties>
</file>